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 id="2147483657" r:id="rId2"/>
    <p:sldMasterId id="2147483702" r:id="rId3"/>
    <p:sldMasterId id="2147483788" r:id="rId4"/>
  </p:sldMasterIdLst>
  <p:notesMasterIdLst>
    <p:notesMasterId r:id="rId28"/>
  </p:notesMasterIdLst>
  <p:sldIdLst>
    <p:sldId id="424" r:id="rId5"/>
    <p:sldId id="407" r:id="rId6"/>
    <p:sldId id="371" r:id="rId7"/>
    <p:sldId id="350" r:id="rId8"/>
    <p:sldId id="370" r:id="rId9"/>
    <p:sldId id="352" r:id="rId10"/>
    <p:sldId id="875" r:id="rId11"/>
    <p:sldId id="876" r:id="rId12"/>
    <p:sldId id="877" r:id="rId13"/>
    <p:sldId id="878" r:id="rId14"/>
    <p:sldId id="385" r:id="rId15"/>
    <p:sldId id="413" r:id="rId16"/>
    <p:sldId id="417" r:id="rId17"/>
    <p:sldId id="641" r:id="rId18"/>
    <p:sldId id="642" r:id="rId19"/>
    <p:sldId id="351" r:id="rId20"/>
    <p:sldId id="355" r:id="rId21"/>
    <p:sldId id="353" r:id="rId22"/>
    <p:sldId id="436" r:id="rId23"/>
    <p:sldId id="415" r:id="rId24"/>
    <p:sldId id="262" r:id="rId25"/>
    <p:sldId id="269" r:id="rId26"/>
    <p:sldId id="270" r:id="rId2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55"/>
    <a:srgbClr val="FFFAE3"/>
    <a:srgbClr val="95E7FF"/>
    <a:srgbClr val="AEC7E4"/>
    <a:srgbClr val="B8D2F1"/>
    <a:srgbClr val="B3B3B3"/>
    <a:srgbClr val="B2B2B2"/>
    <a:srgbClr val="A7DFF8"/>
    <a:srgbClr val="82D1F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14" autoAdjust="0"/>
    <p:restoredTop sz="94660"/>
  </p:normalViewPr>
  <p:slideViewPr>
    <p:cSldViewPr snapToGrid="0">
      <p:cViewPr varScale="1">
        <p:scale>
          <a:sx n="101" d="100"/>
          <a:sy n="101" d="100"/>
        </p:scale>
        <p:origin x="451" y="77"/>
      </p:cViewPr>
      <p:guideLst>
        <p:guide orient="horz" pos="1620"/>
        <p:guide pos="2880"/>
      </p:guideLst>
    </p:cSldViewPr>
  </p:slideViewPr>
  <p:notesTextViewPr>
    <p:cViewPr>
      <p:scale>
        <a:sx n="3" d="2"/>
        <a:sy n="3" d="2"/>
      </p:scale>
      <p:origin x="0" y="0"/>
    </p:cViewPr>
  </p:notesTextViewPr>
  <p:sorterViewPr>
    <p:cViewPr>
      <p:scale>
        <a:sx n="38" d="100"/>
        <a:sy n="38" d="100"/>
      </p:scale>
      <p:origin x="0" y="0"/>
    </p:cViewPr>
  </p:sorterViewPr>
  <p:notesViewPr>
    <p:cSldViewPr snapToGrid="0">
      <p:cViewPr varScale="1">
        <p:scale>
          <a:sx n="67" d="100"/>
          <a:sy n="67" d="100"/>
        </p:scale>
        <p:origin x="2309"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tiff>
</file>

<file path=ppt/media/image23.tiff>
</file>

<file path=ppt/media/image24.png>
</file>

<file path=ppt/media/image3.png>
</file>

<file path=ppt/media/image4.sv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067D468-E539-EB41-893A-5EAB3E5A6CFE}" type="datetimeFigureOut">
              <a:rPr lang="en-US" smtClean="0"/>
              <a:pPr/>
              <a:t>10/12/2018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2E0F24E-8FAE-4741-821C-A84A8EECB683}" type="slidenum">
              <a:rPr lang="en-US" smtClean="0"/>
              <a:pPr/>
              <a:t>‹#›</a:t>
            </a:fld>
            <a:endParaRPr lang="en-US"/>
          </a:p>
        </p:txBody>
      </p:sp>
    </p:spTree>
    <p:extLst>
      <p:ext uri="{BB962C8B-B14F-4D97-AF65-F5344CB8AC3E}">
        <p14:creationId xmlns:p14="http://schemas.microsoft.com/office/powerpoint/2010/main" val="10464552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a:ln/>
        </p:spPr>
      </p:sp>
      <p:sp>
        <p:nvSpPr>
          <p:cNvPr id="2662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latin typeface="Arial" panose="020B0604020202020204" pitchFamily="34" charset="0"/>
              <a:cs typeface="Arial" panose="020B0604020202020204" pitchFamily="34" charset="0"/>
            </a:endParaRPr>
          </a:p>
        </p:txBody>
      </p:sp>
      <p:sp>
        <p:nvSpPr>
          <p:cNvPr id="2662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rgbClr val="191919"/>
                </a:solidFill>
                <a:latin typeface="HelvNeue Light for IBM"/>
                <a:cs typeface="Arial" panose="020B0604020202020204" pitchFamily="34" charset="0"/>
              </a:defRPr>
            </a:lvl1pPr>
            <a:lvl2pPr marL="742950" indent="-285750" eaLnBrk="0" hangingPunct="0">
              <a:defRPr sz="2000">
                <a:solidFill>
                  <a:srgbClr val="191919"/>
                </a:solidFill>
                <a:latin typeface="HelvNeue Light for IBM"/>
                <a:cs typeface="Arial" panose="020B0604020202020204" pitchFamily="34" charset="0"/>
              </a:defRPr>
            </a:lvl2pPr>
            <a:lvl3pPr marL="1143000" indent="-228600" eaLnBrk="0" hangingPunct="0">
              <a:defRPr sz="2000">
                <a:solidFill>
                  <a:srgbClr val="191919"/>
                </a:solidFill>
                <a:latin typeface="HelvNeue Light for IBM"/>
                <a:cs typeface="Arial" panose="020B0604020202020204" pitchFamily="34" charset="0"/>
              </a:defRPr>
            </a:lvl3pPr>
            <a:lvl4pPr marL="1600200" indent="-228600" eaLnBrk="0" hangingPunct="0">
              <a:defRPr sz="2000">
                <a:solidFill>
                  <a:srgbClr val="191919"/>
                </a:solidFill>
                <a:latin typeface="HelvNeue Light for IBM"/>
                <a:cs typeface="Arial" panose="020B0604020202020204" pitchFamily="34" charset="0"/>
              </a:defRPr>
            </a:lvl4pPr>
            <a:lvl5pPr marL="2057400" indent="-228600" eaLnBrk="0" hangingPunct="0">
              <a:defRPr sz="2000">
                <a:solidFill>
                  <a:srgbClr val="191919"/>
                </a:solidFill>
                <a:latin typeface="HelvNeue Light for IBM"/>
                <a:cs typeface="Arial" panose="020B0604020202020204" pitchFamily="34" charset="0"/>
              </a:defRPr>
            </a:lvl5pPr>
            <a:lvl6pPr marL="25146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6pPr>
            <a:lvl7pPr marL="29718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7pPr>
            <a:lvl8pPr marL="34290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8pPr>
            <a:lvl9pPr marL="38862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9pPr>
          </a:lstStyle>
          <a:p>
            <a:pPr eaLnBrk="1" hangingPunct="1"/>
            <a:fld id="{D7D4B59E-2743-41BC-AD2D-9FFD72314B0A}" type="slidenum">
              <a:rPr lang="en-US" altLang="en-US" sz="1200">
                <a:solidFill>
                  <a:schemeClr val="tx1"/>
                </a:solidFill>
                <a:latin typeface="Calibri" panose="020F0502020204030204" pitchFamily="34" charset="0"/>
              </a:rPr>
              <a:pPr eaLnBrk="1" hangingPunct="1"/>
              <a:t>22</a:t>
            </a:fld>
            <a:endParaRPr lang="en-US" altLang="en-US" sz="1200">
              <a:solidFill>
                <a:schemeClr val="tx1"/>
              </a:solidFill>
              <a:latin typeface="Calibri" panose="020F0502020204030204" pitchFamily="34" charset="0"/>
            </a:endParaRPr>
          </a:p>
        </p:txBody>
      </p:sp>
    </p:spTree>
    <p:extLst>
      <p:ext uri="{BB962C8B-B14F-4D97-AF65-F5344CB8AC3E}">
        <p14:creationId xmlns:p14="http://schemas.microsoft.com/office/powerpoint/2010/main" val="6116916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5" name="Picture 4" descr="New PPT Cover Image-v4-widescreen.jpg"/>
          <p:cNvPicPr>
            <a:picLocks noChangeAspect="1"/>
          </p:cNvPicPr>
          <p:nvPr userDrawn="1"/>
        </p:nvPicPr>
        <p:blipFill rotWithShape="1">
          <a:blip r:embed="rId2" cstate="print">
            <a:alphaModFix amt="79000"/>
            <a:extLst>
              <a:ext uri="{28A0092B-C50C-407E-A947-70E740481C1C}">
                <a14:useLocalDpi xmlns:a14="http://schemas.microsoft.com/office/drawing/2010/main"/>
              </a:ext>
            </a:extLst>
          </a:blip>
          <a:srcRect/>
          <a:stretch/>
        </p:blipFill>
        <p:spPr>
          <a:xfrm>
            <a:off x="2258353" y="0"/>
            <a:ext cx="6885647" cy="5143500"/>
          </a:xfrm>
          <a:prstGeom prst="rect">
            <a:avLst/>
          </a:prstGeom>
        </p:spPr>
      </p:pic>
      <p:sp>
        <p:nvSpPr>
          <p:cNvPr id="2" name="Title 1"/>
          <p:cNvSpPr>
            <a:spLocks noGrp="1"/>
          </p:cNvSpPr>
          <p:nvPr>
            <p:ph type="ctrTitle"/>
          </p:nvPr>
        </p:nvSpPr>
        <p:spPr>
          <a:xfrm>
            <a:off x="375142" y="623676"/>
            <a:ext cx="5974858" cy="1345289"/>
          </a:xfrm>
        </p:spPr>
        <p:txBody>
          <a:bodyPr anchor="b" anchorCtr="0">
            <a:noAutofit/>
          </a:bodyPr>
          <a:lstStyle>
            <a:lvl1pPr>
              <a:lnSpc>
                <a:spcPct val="90000"/>
              </a:lnSpc>
              <a:defRPr sz="3200">
                <a:solidFill>
                  <a:schemeClr val="accent5"/>
                </a:solidFill>
              </a:defRPr>
            </a:lvl1pPr>
          </a:lstStyle>
          <a:p>
            <a:r>
              <a:rPr lang="en-US" dirty="0"/>
              <a:t>Click to edit Master title style</a:t>
            </a:r>
          </a:p>
        </p:txBody>
      </p:sp>
      <p:sp>
        <p:nvSpPr>
          <p:cNvPr id="3" name="Subtitle 2"/>
          <p:cNvSpPr>
            <a:spLocks noGrp="1"/>
          </p:cNvSpPr>
          <p:nvPr>
            <p:ph type="subTitle" idx="1"/>
          </p:nvPr>
        </p:nvSpPr>
        <p:spPr>
          <a:xfrm>
            <a:off x="375137" y="2092444"/>
            <a:ext cx="4400063" cy="557330"/>
          </a:xfrm>
        </p:spPr>
        <p:txBody>
          <a:bodyPr>
            <a:noAutofit/>
          </a:bodyPr>
          <a:lstStyle>
            <a:lvl1pPr marL="0" indent="0" algn="l">
              <a:lnSpc>
                <a:spcPct val="90000"/>
              </a:lnSpc>
              <a:buNone/>
              <a:defRPr sz="1600" i="0">
                <a:solidFill>
                  <a:schemeClr val="tx1">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3" name="Rectangle 12"/>
          <p:cNvSpPr/>
          <p:nvPr userDrawn="1"/>
        </p:nvSpPr>
        <p:spPr>
          <a:xfrm>
            <a:off x="305390" y="4898995"/>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pic>
        <p:nvPicPr>
          <p:cNvPr id="15" name="Picture 14" descr="ibm logo-ver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721529" y="4470400"/>
            <a:ext cx="192688" cy="513074"/>
          </a:xfrm>
          <a:prstGeom prst="rect">
            <a:avLst/>
          </a:prstGeom>
        </p:spPr>
      </p:pic>
      <p:pic>
        <p:nvPicPr>
          <p:cNvPr id="16" name="Picture 15" descr="Magenta hexes.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250992" y="2451100"/>
            <a:ext cx="1186518" cy="908050"/>
          </a:xfrm>
          <a:prstGeom prst="rect">
            <a:avLst/>
          </a:prstGeom>
        </p:spPr>
      </p:pic>
      <p:sp>
        <p:nvSpPr>
          <p:cNvPr id="9" name="TextBox 8">
            <a:extLst>
              <a:ext uri="{FF2B5EF4-FFF2-40B4-BE49-F238E27FC236}">
                <a16:creationId xmlns:a16="http://schemas.microsoft.com/office/drawing/2014/main" id="{090FD187-B393-46A7-863B-98CB9BA06BF4}"/>
              </a:ext>
            </a:extLst>
          </p:cNvPr>
          <p:cNvSpPr txBox="1"/>
          <p:nvPr userDrawn="1"/>
        </p:nvSpPr>
        <p:spPr>
          <a:xfrm>
            <a:off x="1" y="4725599"/>
            <a:ext cx="8641080"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0" name="Graphic 9">
            <a:extLst>
              <a:ext uri="{FF2B5EF4-FFF2-40B4-BE49-F238E27FC236}">
                <a16:creationId xmlns:a16="http://schemas.microsoft.com/office/drawing/2014/main" id="{3585C071-3823-4372-AA5E-9512324A3BB3}"/>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0987" y="4785438"/>
            <a:ext cx="703695" cy="298616"/>
          </a:xfrm>
          <a:prstGeom prst="rect">
            <a:avLst/>
          </a:prstGeom>
        </p:spPr>
      </p:pic>
      <p:sp>
        <p:nvSpPr>
          <p:cNvPr id="11" name="Rectangle 10">
            <a:extLst>
              <a:ext uri="{FF2B5EF4-FFF2-40B4-BE49-F238E27FC236}">
                <a16:creationId xmlns:a16="http://schemas.microsoft.com/office/drawing/2014/main" id="{7D7F9AF6-6D58-4BCD-985D-55E21CE3DD79}"/>
              </a:ext>
            </a:extLst>
          </p:cNvPr>
          <p:cNvSpPr/>
          <p:nvPr userDrawn="1"/>
        </p:nvSpPr>
        <p:spPr>
          <a:xfrm>
            <a:off x="7559620" y="4516866"/>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2428869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66700" y="952405"/>
            <a:ext cx="8542338" cy="3824382"/>
          </a:xfrm>
          <a:prstGeom prst="rect">
            <a:avLst/>
          </a:prstGeom>
        </p:spPr>
        <p:txBody>
          <a:bodyPr/>
          <a:lstStyle>
            <a:lvl2pPr marL="290216" indent="-126802">
              <a:buClr>
                <a:schemeClr val="tx1"/>
              </a:buClr>
              <a:buFont typeface="STHeitiSC-Light" charset="-122"/>
              <a:buChar char="－"/>
              <a:defRPr b="0"/>
            </a:lvl2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4" name="Title 1">
            <a:extLst>
              <a:ext uri="{FF2B5EF4-FFF2-40B4-BE49-F238E27FC236}">
                <a16:creationId xmlns:a16="http://schemas.microsoft.com/office/drawing/2014/main" id="{CAB8CCB6-B705-4EFD-9306-2E6CABAE7394}"/>
              </a:ext>
            </a:extLst>
          </p:cNvPr>
          <p:cNvSpPr>
            <a:spLocks noGrp="1"/>
          </p:cNvSpPr>
          <p:nvPr>
            <p:ph type="title"/>
          </p:nvPr>
        </p:nvSpPr>
        <p:spPr>
          <a:xfrm>
            <a:off x="890337" y="62830"/>
            <a:ext cx="6557210" cy="508672"/>
          </a:xfrm>
          <a:prstGeom prst="rect">
            <a:avLst/>
          </a:prstGeom>
        </p:spPr>
        <p:txBody>
          <a:bodyPr/>
          <a:lstStyle>
            <a:lvl1pPr algn="l">
              <a:defRPr sz="2250" b="1">
                <a:solidFill>
                  <a:schemeClr val="bg1"/>
                </a:solidFill>
              </a:defRPr>
            </a:lvl1pPr>
          </a:lstStyle>
          <a:p>
            <a:r>
              <a:rPr lang="en-US"/>
              <a:t>Click to edit Master title style</a:t>
            </a:r>
          </a:p>
        </p:txBody>
      </p:sp>
    </p:spTree>
    <p:extLst>
      <p:ext uri="{BB962C8B-B14F-4D97-AF65-F5344CB8AC3E}">
        <p14:creationId xmlns:p14="http://schemas.microsoft.com/office/powerpoint/2010/main" val="1454975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endParaRPr lang="en-US" dirty="0"/>
          </a:p>
        </p:txBody>
      </p:sp>
      <p:sp>
        <p:nvSpPr>
          <p:cNvPr id="3" name="Content Placeholder 2"/>
          <p:cNvSpPr>
            <a:spLocks noGrp="1"/>
          </p:cNvSpPr>
          <p:nvPr>
            <p:ph idx="1"/>
          </p:nvPr>
        </p:nvSpPr>
        <p:spPr/>
        <p:txBody>
          <a:bodyPr/>
          <a:lstStyle>
            <a:lvl1pPr marL="227013" indent="-227013">
              <a:defRPr/>
            </a:lvl1pPr>
            <a:lvl2pPr marL="403225" indent="-174625">
              <a:defRPr/>
            </a:lvl2pPr>
            <a:lvl3pPr marL="403225" indent="168275">
              <a:tabLst>
                <a:tab pos="631825" algn="l"/>
              </a:tabLst>
              <a:defRPr/>
            </a:lvl3pPr>
            <a:lvl4pPr marL="746125" indent="-174625">
              <a:buFont typeface="Arial"/>
              <a:buChar char="•"/>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Box 7">
            <a:extLst>
              <a:ext uri="{FF2B5EF4-FFF2-40B4-BE49-F238E27FC236}">
                <a16:creationId xmlns:a16="http://schemas.microsoft.com/office/drawing/2014/main" id="{BA0DC492-0EF9-44AE-8AA0-8B10AE80F189}"/>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9" name="Graphic 8">
            <a:extLst>
              <a:ext uri="{FF2B5EF4-FFF2-40B4-BE49-F238E27FC236}">
                <a16:creationId xmlns:a16="http://schemas.microsoft.com/office/drawing/2014/main" id="{8781E5BD-3BD7-4479-9C6A-E2F316B0189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0987" y="4785438"/>
            <a:ext cx="703695" cy="298616"/>
          </a:xfrm>
          <a:prstGeom prst="rect">
            <a:avLst/>
          </a:prstGeom>
        </p:spPr>
      </p:pic>
    </p:spTree>
    <p:extLst>
      <p:ext uri="{BB962C8B-B14F-4D97-AF65-F5344CB8AC3E}">
        <p14:creationId xmlns:p14="http://schemas.microsoft.com/office/powerpoint/2010/main" val="3743949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endParaRPr lang="en-US" dirty="0"/>
          </a:p>
        </p:txBody>
      </p:sp>
    </p:spTree>
    <p:extLst>
      <p:ext uri="{BB962C8B-B14F-4D97-AF65-F5344CB8AC3E}">
        <p14:creationId xmlns:p14="http://schemas.microsoft.com/office/powerpoint/2010/main" val="4236898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Divider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603855" y="4845802"/>
            <a:ext cx="482561" cy="218191"/>
          </a:xfrm>
          <a:prstGeom prst="rect">
            <a:avLst/>
          </a:prstGeom>
        </p:spPr>
        <p:txBody>
          <a:bodyPr/>
          <a:lstStyle/>
          <a:p>
            <a:fld id="{9B6B7A19-9BD6-654B-9E7A-5FCB6FF99B9F}" type="slidenum">
              <a:rPr lang="en-US" smtClean="0"/>
              <a:pPr/>
              <a:t>‹#›</a:t>
            </a:fld>
            <a:endParaRPr lang="en-US" dirty="0"/>
          </a:p>
        </p:txBody>
      </p:sp>
      <p:pic>
        <p:nvPicPr>
          <p:cNvPr id="12" name="Picture 11" descr="New PPT Cover Image-v4-widescreen.jpg"/>
          <p:cNvPicPr>
            <a:picLocks noChangeAspect="1"/>
          </p:cNvPicPr>
          <p:nvPr userDrawn="1"/>
        </p:nvPicPr>
        <p:blipFill rotWithShape="1">
          <a:blip r:embed="rId2" cstate="print">
            <a:alphaModFix amt="79000"/>
            <a:extLst>
              <a:ext uri="{28A0092B-C50C-407E-A947-70E740481C1C}">
                <a14:useLocalDpi xmlns:a14="http://schemas.microsoft.com/office/drawing/2010/main"/>
              </a:ext>
            </a:extLst>
          </a:blip>
          <a:srcRect/>
          <a:stretch/>
        </p:blipFill>
        <p:spPr>
          <a:xfrm>
            <a:off x="2258353" y="0"/>
            <a:ext cx="6885647" cy="5143500"/>
          </a:xfrm>
          <a:prstGeom prst="rect">
            <a:avLst/>
          </a:prstGeom>
        </p:spPr>
      </p:pic>
      <p:pic>
        <p:nvPicPr>
          <p:cNvPr id="14" name="Picture 13" descr="ibm logo-ver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721529" y="4470400"/>
            <a:ext cx="192688" cy="513074"/>
          </a:xfrm>
          <a:prstGeom prst="rect">
            <a:avLst/>
          </a:prstGeom>
        </p:spPr>
      </p:pic>
      <p:pic>
        <p:nvPicPr>
          <p:cNvPr id="16" name="Picture 15" descr="Magenta hexes.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250992" y="2451100"/>
            <a:ext cx="1186518" cy="908050"/>
          </a:xfrm>
          <a:prstGeom prst="rect">
            <a:avLst/>
          </a:prstGeom>
        </p:spPr>
      </p:pic>
      <p:sp>
        <p:nvSpPr>
          <p:cNvPr id="2" name="Title 1"/>
          <p:cNvSpPr>
            <a:spLocks noGrp="1"/>
          </p:cNvSpPr>
          <p:nvPr>
            <p:ph type="title"/>
          </p:nvPr>
        </p:nvSpPr>
        <p:spPr>
          <a:xfrm>
            <a:off x="335451" y="1106302"/>
            <a:ext cx="4458799" cy="1610243"/>
          </a:xfrm>
        </p:spPr>
        <p:txBody>
          <a:bodyPr lIns="0">
            <a:noAutofit/>
          </a:bodyPr>
          <a:lstStyle>
            <a:lvl1pPr>
              <a:defRPr sz="3200">
                <a:solidFill>
                  <a:srgbClr val="00649D"/>
                </a:solidFill>
              </a:defRPr>
            </a:lvl1pPr>
          </a:lstStyle>
          <a:p>
            <a:r>
              <a:rPr lang="en-US" dirty="0"/>
              <a:t>Click to edit Master title style</a:t>
            </a:r>
          </a:p>
        </p:txBody>
      </p:sp>
      <p:sp>
        <p:nvSpPr>
          <p:cNvPr id="11" name="TextBox 10">
            <a:extLst>
              <a:ext uri="{FF2B5EF4-FFF2-40B4-BE49-F238E27FC236}">
                <a16:creationId xmlns:a16="http://schemas.microsoft.com/office/drawing/2014/main" id="{D70F64C2-D8E7-4F48-A5BE-90C9570C2EDA}"/>
              </a:ext>
            </a:extLst>
          </p:cNvPr>
          <p:cNvSpPr txBox="1"/>
          <p:nvPr userDrawn="1"/>
        </p:nvSpPr>
        <p:spPr>
          <a:xfrm>
            <a:off x="1" y="4725599"/>
            <a:ext cx="8641080"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3" name="Graphic 12">
            <a:extLst>
              <a:ext uri="{FF2B5EF4-FFF2-40B4-BE49-F238E27FC236}">
                <a16:creationId xmlns:a16="http://schemas.microsoft.com/office/drawing/2014/main" id="{3910A3C9-C8E7-4AE7-A8D8-AFD57BABC07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0987" y="4785438"/>
            <a:ext cx="703695" cy="298616"/>
          </a:xfrm>
          <a:prstGeom prst="rect">
            <a:avLst/>
          </a:prstGeom>
        </p:spPr>
      </p:pic>
      <p:sp>
        <p:nvSpPr>
          <p:cNvPr id="15" name="Rectangle 14">
            <a:extLst>
              <a:ext uri="{FF2B5EF4-FFF2-40B4-BE49-F238E27FC236}">
                <a16:creationId xmlns:a16="http://schemas.microsoft.com/office/drawing/2014/main" id="{F866982D-20FA-4362-9E28-4C859CD0704F}"/>
              </a:ext>
            </a:extLst>
          </p:cNvPr>
          <p:cNvSpPr/>
          <p:nvPr userDrawn="1"/>
        </p:nvSpPr>
        <p:spPr>
          <a:xfrm>
            <a:off x="7559620" y="4516866"/>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1108051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pic>
        <p:nvPicPr>
          <p:cNvPr id="14" name="Picture 13" descr="New PPT Cover Image-v4-widescreen.jpg"/>
          <p:cNvPicPr>
            <a:picLocks noChangeAspect="1"/>
          </p:cNvPicPr>
          <p:nvPr userDrawn="1"/>
        </p:nvPicPr>
        <p:blipFill rotWithShape="1">
          <a:blip r:embed="rId2" cstate="print">
            <a:alphaModFix amt="79000"/>
            <a:extLst>
              <a:ext uri="{28A0092B-C50C-407E-A947-70E740481C1C}">
                <a14:useLocalDpi xmlns:a14="http://schemas.microsoft.com/office/drawing/2010/main"/>
              </a:ext>
            </a:extLst>
          </a:blip>
          <a:srcRect/>
          <a:stretch/>
        </p:blipFill>
        <p:spPr>
          <a:xfrm>
            <a:off x="2258353" y="0"/>
            <a:ext cx="6885647" cy="5143500"/>
          </a:xfrm>
          <a:prstGeom prst="rect">
            <a:avLst/>
          </a:prstGeom>
        </p:spPr>
      </p:pic>
      <p:pic>
        <p:nvPicPr>
          <p:cNvPr id="22" name="Picture 21" descr="ibm logo-ver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721529" y="4470400"/>
            <a:ext cx="192688" cy="513074"/>
          </a:xfrm>
          <a:prstGeom prst="rect">
            <a:avLst/>
          </a:prstGeom>
        </p:spPr>
      </p:pic>
      <p:pic>
        <p:nvPicPr>
          <p:cNvPr id="23" name="Picture 22" descr="Magenta hexes.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250992" y="2451100"/>
            <a:ext cx="1186518" cy="908050"/>
          </a:xfrm>
          <a:prstGeom prst="rect">
            <a:avLst/>
          </a:prstGeom>
        </p:spPr>
      </p:pic>
      <p:sp>
        <p:nvSpPr>
          <p:cNvPr id="12" name="Title 1"/>
          <p:cNvSpPr>
            <a:spLocks noGrp="1"/>
          </p:cNvSpPr>
          <p:nvPr>
            <p:ph type="ctrTitle"/>
          </p:nvPr>
        </p:nvSpPr>
        <p:spPr>
          <a:xfrm>
            <a:off x="321855" y="909835"/>
            <a:ext cx="6321061" cy="1134422"/>
          </a:xfrm>
        </p:spPr>
        <p:txBody>
          <a:bodyPr lIns="0" anchor="b" anchorCtr="0">
            <a:noAutofit/>
          </a:bodyPr>
          <a:lstStyle>
            <a:lvl1pPr>
              <a:lnSpc>
                <a:spcPct val="90000"/>
              </a:lnSpc>
              <a:defRPr sz="5400">
                <a:solidFill>
                  <a:schemeClr val="accent5"/>
                </a:solidFill>
              </a:defRPr>
            </a:lvl1pPr>
          </a:lstStyle>
          <a:p>
            <a:r>
              <a:rPr lang="en-US" dirty="0"/>
              <a:t>Click to edit Master title style</a:t>
            </a:r>
          </a:p>
        </p:txBody>
      </p:sp>
      <p:sp>
        <p:nvSpPr>
          <p:cNvPr id="28" name="Rectangle 27"/>
          <p:cNvSpPr/>
          <p:nvPr userDrawn="1"/>
        </p:nvSpPr>
        <p:spPr>
          <a:xfrm>
            <a:off x="305390" y="4898995"/>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2274978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Think 2018 / DOC ID / Month XX, 2018 / © 2018 IBM Corporation</a:t>
            </a:r>
            <a:endParaRPr lang="en-US"/>
          </a:p>
        </p:txBody>
      </p:sp>
    </p:spTree>
    <p:extLst>
      <p:ext uri="{BB962C8B-B14F-4D97-AF65-F5344CB8AC3E}">
        <p14:creationId xmlns:p14="http://schemas.microsoft.com/office/powerpoint/2010/main" val="1472973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a:xfrm>
            <a:off x="6858000" y="4826480"/>
            <a:ext cx="2057400" cy="137160"/>
          </a:xfrm>
          <a:prstGeom prst="rect">
            <a:avLst/>
          </a:prstGeom>
        </p:spPr>
        <p:txBody>
          <a:bodyPr/>
          <a:lstStyle>
            <a:lvl1pPr>
              <a:defRPr>
                <a:solidFill>
                  <a:schemeClr val="bg2"/>
                </a:solidFill>
              </a:defRPr>
            </a:lvl1pPr>
          </a:lstStyle>
          <a:p>
            <a:fld id="{D0BE6F14-FF48-0F4F-A8AA-2E3F25371E4A}" type="slidenum">
              <a:rPr lang="en-US" smtClean="0"/>
              <a:pPr/>
              <a:t>‹#›</a:t>
            </a:fld>
            <a:endParaRPr lang="en-US"/>
          </a:p>
        </p:txBody>
      </p:sp>
    </p:spTree>
    <p:extLst>
      <p:ext uri="{BB962C8B-B14F-4D97-AF65-F5344CB8AC3E}">
        <p14:creationId xmlns:p14="http://schemas.microsoft.com/office/powerpoint/2010/main" val="4160701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a:xfrm>
            <a:off x="6232357" y="3322531"/>
            <a:ext cx="3296653" cy="1056963"/>
          </a:xfrm>
          <a:prstGeom prst="rect">
            <a:avLst/>
          </a:prstGeom>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4285505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6232357" y="3322531"/>
            <a:ext cx="3296653" cy="1056963"/>
          </a:xfrm>
          <a:prstGeom prst="rect">
            <a:avLst/>
          </a:prstGeom>
        </p:spPr>
        <p:txBody>
          <a:bodyPr/>
          <a:lstStyle>
            <a:lvl1pPr>
              <a:defRPr>
                <a:solidFill>
                  <a:schemeClr val="bg2"/>
                </a:solidFill>
              </a:defRPr>
            </a:lvl1pPr>
          </a:lstStyle>
          <a:p>
            <a:fld id="{D0BE6F14-FF48-0F4F-A8AA-2E3F25371E4A}" type="slidenum">
              <a:rPr lang="en-US" smtClean="0"/>
              <a:pPr/>
              <a:t>‹#›</a:t>
            </a:fld>
            <a:endParaRPr lang="en-US"/>
          </a:p>
        </p:txBody>
      </p:sp>
      <p:sp>
        <p:nvSpPr>
          <p:cNvPr id="12" name="Text Placeholder 11"/>
          <p:cNvSpPr>
            <a:spLocks noGrp="1"/>
          </p:cNvSpPr>
          <p:nvPr>
            <p:ph type="body" sz="quarter" idx="13"/>
          </p:nvPr>
        </p:nvSpPr>
        <p:spPr>
          <a:xfrm>
            <a:off x="228600" y="192024"/>
            <a:ext cx="4114800" cy="511308"/>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123955"/>
            <a:ext cx="4114800" cy="3462056"/>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3522108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sv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sv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7" Type="http://schemas.openxmlformats.org/officeDocument/2006/relationships/image" Target="../media/image6.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4.svg"/><Relationship Id="rId2" Type="http://schemas.openxmlformats.org/officeDocument/2006/relationships/theme" Target="../theme/theme4.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descr="Magenta hexes.png"/>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3584096" y="4746680"/>
            <a:ext cx="421228" cy="322368"/>
          </a:xfrm>
          <a:prstGeom prst="rect">
            <a:avLst/>
          </a:prstGeom>
        </p:spPr>
      </p:pic>
      <p:pic>
        <p:nvPicPr>
          <p:cNvPr id="14" name="Picture 13" descr="Edge2016-Theme-Gray-300.png"/>
          <p:cNvPicPr>
            <a:picLocks noChangeAspect="1"/>
          </p:cNvPicPr>
          <p:nvPr userDrawn="1"/>
        </p:nvPicPr>
        <p:blipFill>
          <a:blip r:embed="rId9" cstate="print">
            <a:extLst>
              <a:ext uri="{28A0092B-C50C-407E-A947-70E740481C1C}">
                <a14:useLocalDpi xmlns:a14="http://schemas.microsoft.com/office/drawing/2010/main"/>
              </a:ext>
            </a:extLst>
          </a:blip>
          <a:stretch>
            <a:fillRect/>
          </a:stretch>
        </p:blipFill>
        <p:spPr>
          <a:xfrm>
            <a:off x="4261105" y="4854057"/>
            <a:ext cx="1254521" cy="131622"/>
          </a:xfrm>
          <a:prstGeom prst="rect">
            <a:avLst/>
          </a:prstGeom>
        </p:spPr>
      </p:pic>
      <p:sp>
        <p:nvSpPr>
          <p:cNvPr id="3" name="Text Placeholder 2"/>
          <p:cNvSpPr>
            <a:spLocks noGrp="1"/>
          </p:cNvSpPr>
          <p:nvPr userDrawn="1">
            <p:ph type="body" idx="1"/>
          </p:nvPr>
        </p:nvSpPr>
        <p:spPr>
          <a:xfrm>
            <a:off x="335450" y="782035"/>
            <a:ext cx="8722614" cy="3896525"/>
          </a:xfrm>
          <a:prstGeom prst="rect">
            <a:avLst/>
          </a:prstGeom>
        </p:spPr>
        <p:txBody>
          <a:bodyPr vert="horz" lIns="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 name="Title Placeholder 1"/>
          <p:cNvSpPr>
            <a:spLocks noGrp="1"/>
          </p:cNvSpPr>
          <p:nvPr userDrawn="1">
            <p:ph type="title"/>
          </p:nvPr>
        </p:nvSpPr>
        <p:spPr>
          <a:xfrm>
            <a:off x="335450" y="58800"/>
            <a:ext cx="7050740" cy="676196"/>
          </a:xfrm>
          <a:prstGeom prst="rect">
            <a:avLst/>
          </a:prstGeom>
        </p:spPr>
        <p:txBody>
          <a:bodyPr vert="horz" lIns="0" tIns="45720" rIns="91440" bIns="45720" rtlCol="0" anchor="ctr" anchorCtr="0">
            <a:noAutofit/>
          </a:bodyPr>
          <a:lstStyle/>
          <a:p>
            <a:r>
              <a:rPr lang="en-US" dirty="0"/>
              <a:t>Click to edit Master title style</a:t>
            </a:r>
          </a:p>
        </p:txBody>
      </p:sp>
      <p:sp>
        <p:nvSpPr>
          <p:cNvPr id="11" name="TextBox 10">
            <a:extLst>
              <a:ext uri="{FF2B5EF4-FFF2-40B4-BE49-F238E27FC236}">
                <a16:creationId xmlns:a16="http://schemas.microsoft.com/office/drawing/2014/main" id="{632AA37F-0A9D-4A45-B24F-9E8C0648FBAA}"/>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3" name="Graphic 12">
            <a:extLst>
              <a:ext uri="{FF2B5EF4-FFF2-40B4-BE49-F238E27FC236}">
                <a16:creationId xmlns:a16="http://schemas.microsoft.com/office/drawing/2014/main" id="{3BD56DA6-0321-48F0-B87B-D42A6582AF47}"/>
              </a:ext>
            </a:extLst>
          </p:cNvPr>
          <p:cNvPicPr>
            <a:picLocks noChangeAspect="1"/>
          </p:cNvPicPr>
          <p:nvPr userDrawn="1"/>
        </p:nvPicPr>
        <p:blipFill>
          <a:blip r:embed="rId10">
            <a:extLst>
              <a:ext uri="{96DAC541-7B7A-43D3-8B79-37D633B846F1}">
                <asvg:svgBlip xmlns:asvg="http://schemas.microsoft.com/office/drawing/2016/SVG/main" r:embed="rId11"/>
              </a:ext>
            </a:extLst>
          </a:blip>
          <a:stretch>
            <a:fillRect/>
          </a:stretch>
        </p:blipFill>
        <p:spPr>
          <a:xfrm>
            <a:off x="100987" y="4785438"/>
            <a:ext cx="703695" cy="298616"/>
          </a:xfrm>
          <a:prstGeom prst="rect">
            <a:avLst/>
          </a:prstGeom>
        </p:spPr>
      </p:pic>
      <p:sp>
        <p:nvSpPr>
          <p:cNvPr id="4" name="Rectangle 3">
            <a:extLst>
              <a:ext uri="{FF2B5EF4-FFF2-40B4-BE49-F238E27FC236}">
                <a16:creationId xmlns:a16="http://schemas.microsoft.com/office/drawing/2014/main" id="{19B17716-29EF-4B6A-B291-D2B813AF595F}"/>
              </a:ext>
            </a:extLst>
          </p:cNvPr>
          <p:cNvSpPr/>
          <p:nvPr userDrawn="1"/>
        </p:nvSpPr>
        <p:spPr>
          <a:xfrm>
            <a:off x="7361612" y="120028"/>
            <a:ext cx="1696452" cy="54933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pic>
        <p:nvPicPr>
          <p:cNvPr id="10" name="Picture 9" descr="ibm_gry.png">
            <a:extLst>
              <a:ext uri="{FF2B5EF4-FFF2-40B4-BE49-F238E27FC236}">
                <a16:creationId xmlns:a16="http://schemas.microsoft.com/office/drawing/2014/main" id="{A8C35E97-BF59-4891-BA72-034339898926}"/>
              </a:ext>
            </a:extLst>
          </p:cNvPr>
          <p:cNvPicPr>
            <a:picLocks noChangeAspect="1"/>
          </p:cNvPicPr>
          <p:nvPr userDrawn="1"/>
        </p:nvPicPr>
        <p:blipFill>
          <a:blip r:embed="rId12">
            <a:biLevel thresh="25000"/>
            <a:extLst>
              <a:ext uri="{28A0092B-C50C-407E-A947-70E740481C1C}">
                <a14:useLocalDpi xmlns:a14="http://schemas.microsoft.com/office/drawing/2010/main"/>
              </a:ext>
            </a:extLst>
          </a:blip>
          <a:stretch>
            <a:fillRect/>
          </a:stretch>
        </p:blipFill>
        <p:spPr>
          <a:xfrm>
            <a:off x="7498807" y="217527"/>
            <a:ext cx="802982" cy="325558"/>
          </a:xfrm>
          <a:prstGeom prst="rect">
            <a:avLst/>
          </a:prstGeom>
        </p:spPr>
      </p:pic>
      <p:pic>
        <p:nvPicPr>
          <p:cNvPr id="8" name="Picture 7">
            <a:extLst>
              <a:ext uri="{FF2B5EF4-FFF2-40B4-BE49-F238E27FC236}">
                <a16:creationId xmlns:a16="http://schemas.microsoft.com/office/drawing/2014/main" id="{5135A465-5285-47FB-A31E-1754BA4A8FC1}"/>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18001" t="20400" r="17675" b="20719"/>
          <a:stretch/>
        </p:blipFill>
        <p:spPr>
          <a:xfrm>
            <a:off x="8414406" y="138956"/>
            <a:ext cx="535374" cy="459408"/>
          </a:xfrm>
          <a:prstGeom prst="rect">
            <a:avLst/>
          </a:prstGeom>
        </p:spPr>
      </p:pic>
      <p:sp>
        <p:nvSpPr>
          <p:cNvPr id="15" name="Rectangle 14">
            <a:extLst>
              <a:ext uri="{FF2B5EF4-FFF2-40B4-BE49-F238E27FC236}">
                <a16:creationId xmlns:a16="http://schemas.microsoft.com/office/drawing/2014/main" id="{10DDBBBB-B16E-428A-8664-545F6E6331ED}"/>
              </a:ext>
            </a:extLst>
          </p:cNvPr>
          <p:cNvSpPr/>
          <p:nvPr userDrawn="1"/>
        </p:nvSpPr>
        <p:spPr>
          <a:xfrm>
            <a:off x="7724547" y="640584"/>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862150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3" r:id="rId3"/>
    <p:sldLayoutId id="2147483652" r:id="rId4"/>
    <p:sldLayoutId id="2147483654" r:id="rId5"/>
    <p:sldLayoutId id="2147483793" r:id="rId6"/>
  </p:sldLayoutIdLst>
  <p:hf hdr="0" ftr="0" dt="0"/>
  <p:txStyles>
    <p:titleStyle>
      <a:lvl1pPr algn="l" defTabSz="457200" rtl="0" eaLnBrk="1" latinLnBrk="0" hangingPunct="1">
        <a:lnSpc>
          <a:spcPct val="85000"/>
        </a:lnSpc>
        <a:spcBef>
          <a:spcPct val="0"/>
        </a:spcBef>
        <a:buNone/>
        <a:defRPr sz="2600" kern="1200">
          <a:solidFill>
            <a:schemeClr val="accent5"/>
          </a:solidFill>
          <a:latin typeface="+mj-lt"/>
          <a:ea typeface="+mj-ea"/>
          <a:cs typeface="+mj-cs"/>
        </a:defRPr>
      </a:lvl1pPr>
    </p:titleStyle>
    <p:bodyStyle>
      <a:lvl1pPr marL="234950" indent="-234950" algn="l" defTabSz="457200" rtl="0" eaLnBrk="1" latinLnBrk="0" hangingPunct="1">
        <a:lnSpc>
          <a:spcPct val="90000"/>
        </a:lnSpc>
        <a:spcBef>
          <a:spcPts val="1200"/>
        </a:spcBef>
        <a:spcAft>
          <a:spcPts val="200"/>
        </a:spcAft>
        <a:buClr>
          <a:schemeClr val="accent1"/>
        </a:buClr>
        <a:buSzPct val="100000"/>
        <a:buFont typeface="Arial"/>
        <a:buChar char="•"/>
        <a:defRPr sz="2000" kern="1200">
          <a:solidFill>
            <a:schemeClr val="tx1">
              <a:lumMod val="75000"/>
            </a:schemeClr>
          </a:solidFill>
          <a:latin typeface="+mn-lt"/>
          <a:ea typeface="+mn-ea"/>
          <a:cs typeface="+mn-cs"/>
        </a:defRPr>
      </a:lvl1pPr>
      <a:lvl2pPr marL="712788" indent="-285750" algn="l" defTabSz="457200" rtl="0" eaLnBrk="1" latinLnBrk="0" hangingPunct="1">
        <a:lnSpc>
          <a:spcPct val="90000"/>
        </a:lnSpc>
        <a:spcBef>
          <a:spcPts val="300"/>
        </a:spcBef>
        <a:buFont typeface="Arial"/>
        <a:buChar char="•"/>
        <a:defRPr sz="1800" kern="1200">
          <a:solidFill>
            <a:schemeClr val="tx1">
              <a:lumMod val="75000"/>
            </a:schemeClr>
          </a:solidFill>
          <a:latin typeface="+mn-lt"/>
          <a:ea typeface="+mn-ea"/>
          <a:cs typeface="+mn-cs"/>
        </a:defRPr>
      </a:lvl2pPr>
      <a:lvl3pPr marL="1082675" indent="-228600" algn="l" defTabSz="457200" rtl="0" eaLnBrk="1" latinLnBrk="0" hangingPunct="1">
        <a:lnSpc>
          <a:spcPct val="90000"/>
        </a:lnSpc>
        <a:spcBef>
          <a:spcPts val="300"/>
        </a:spcBef>
        <a:buFont typeface="Lucida Grande"/>
        <a:buChar char="–"/>
        <a:defRPr sz="1600" kern="1200">
          <a:solidFill>
            <a:schemeClr val="tx1">
              <a:lumMod val="75000"/>
            </a:schemeClr>
          </a:solidFill>
          <a:latin typeface="+mn-lt"/>
          <a:ea typeface="+mn-ea"/>
          <a:cs typeface="+mn-cs"/>
        </a:defRPr>
      </a:lvl3pPr>
      <a:lvl4pPr marL="1600200" indent="-228600" algn="l" defTabSz="457200" rtl="0" eaLnBrk="1" latinLnBrk="0" hangingPunct="1">
        <a:lnSpc>
          <a:spcPct val="90000"/>
        </a:lnSpc>
        <a:spcBef>
          <a:spcPts val="300"/>
        </a:spcBef>
        <a:buFont typeface="Arial"/>
        <a:buChar char="–"/>
        <a:defRPr sz="1400" kern="1200">
          <a:solidFill>
            <a:schemeClr val="tx1">
              <a:lumMod val="75000"/>
            </a:schemeClr>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9"/>
            <a:ext cx="7133012" cy="341916"/>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2"/>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extBox 11">
            <a:extLst>
              <a:ext uri="{FF2B5EF4-FFF2-40B4-BE49-F238E27FC236}">
                <a16:creationId xmlns:a16="http://schemas.microsoft.com/office/drawing/2014/main" id="{105FA586-D70C-4E0D-80AD-D0535DDB1B1B}"/>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3" name="Graphic 12">
            <a:extLst>
              <a:ext uri="{FF2B5EF4-FFF2-40B4-BE49-F238E27FC236}">
                <a16:creationId xmlns:a16="http://schemas.microsoft.com/office/drawing/2014/main" id="{D4CE9D38-4DE4-4174-84B9-E5DB7005190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0987" y="4785438"/>
            <a:ext cx="703695" cy="298616"/>
          </a:xfrm>
          <a:prstGeom prst="rect">
            <a:avLst/>
          </a:prstGeom>
        </p:spPr>
      </p:pic>
      <p:sp>
        <p:nvSpPr>
          <p:cNvPr id="17" name="Rectangle 16">
            <a:extLst>
              <a:ext uri="{FF2B5EF4-FFF2-40B4-BE49-F238E27FC236}">
                <a16:creationId xmlns:a16="http://schemas.microsoft.com/office/drawing/2014/main" id="{69524247-FF12-4156-9DDC-9F8BEAEB66E4}"/>
              </a:ext>
            </a:extLst>
          </p:cNvPr>
          <p:cNvSpPr/>
          <p:nvPr userDrawn="1"/>
        </p:nvSpPr>
        <p:spPr>
          <a:xfrm>
            <a:off x="7361612" y="120028"/>
            <a:ext cx="1696452" cy="549338"/>
          </a:xfrm>
          <a:prstGeom prst="rect">
            <a:avLst/>
          </a:prstGeom>
          <a:solidFill>
            <a:srgbClr val="00649D"/>
          </a:solidFill>
          <a:ln w="952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Arial"/>
              <a:ea typeface="+mn-ea"/>
              <a:cs typeface="+mn-cs"/>
            </a:endParaRPr>
          </a:p>
        </p:txBody>
      </p:sp>
      <p:pic>
        <p:nvPicPr>
          <p:cNvPr id="18" name="Picture 17" descr="ibm_gry.png">
            <a:extLst>
              <a:ext uri="{FF2B5EF4-FFF2-40B4-BE49-F238E27FC236}">
                <a16:creationId xmlns:a16="http://schemas.microsoft.com/office/drawing/2014/main" id="{1A463E50-03DC-43C8-98BF-3D363C75E9AE}"/>
              </a:ext>
            </a:extLst>
          </p:cNvPr>
          <p:cNvPicPr>
            <a:picLocks noChangeAspect="1"/>
          </p:cNvPicPr>
          <p:nvPr userDrawn="1"/>
        </p:nvPicPr>
        <p:blipFill>
          <a:blip r:embed="rId5">
            <a:biLevel thresh="25000"/>
            <a:extLst>
              <a:ext uri="{28A0092B-C50C-407E-A947-70E740481C1C}">
                <a14:useLocalDpi xmlns:a14="http://schemas.microsoft.com/office/drawing/2010/main"/>
              </a:ext>
            </a:extLst>
          </a:blip>
          <a:stretch>
            <a:fillRect/>
          </a:stretch>
        </p:blipFill>
        <p:spPr>
          <a:xfrm>
            <a:off x="7498807" y="217527"/>
            <a:ext cx="802982" cy="325558"/>
          </a:xfrm>
          <a:prstGeom prst="rect">
            <a:avLst/>
          </a:prstGeom>
        </p:spPr>
      </p:pic>
      <p:pic>
        <p:nvPicPr>
          <p:cNvPr id="19" name="Picture 18">
            <a:extLst>
              <a:ext uri="{FF2B5EF4-FFF2-40B4-BE49-F238E27FC236}">
                <a16:creationId xmlns:a16="http://schemas.microsoft.com/office/drawing/2014/main" id="{8581059A-EA1F-4D5D-AE4E-BB18C750E241}"/>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18001" t="20400" r="17675" b="20719"/>
          <a:stretch/>
        </p:blipFill>
        <p:spPr>
          <a:xfrm>
            <a:off x="8414406" y="138956"/>
            <a:ext cx="535374" cy="459408"/>
          </a:xfrm>
          <a:prstGeom prst="rect">
            <a:avLst/>
          </a:prstGeom>
        </p:spPr>
      </p:pic>
    </p:spTree>
    <p:extLst>
      <p:ext uri="{BB962C8B-B14F-4D97-AF65-F5344CB8AC3E}">
        <p14:creationId xmlns:p14="http://schemas.microsoft.com/office/powerpoint/2010/main" val="49591670"/>
      </p:ext>
    </p:extLst>
  </p:cSld>
  <p:clrMap bg1="lt1" tx1="dk1" bg2="lt2" tx2="dk2" accent1="accent1" accent2="accent2" accent3="accent3" accent4="accent4" accent5="accent5" accent6="accent6" hlink="hlink" folHlink="folHlink"/>
  <p:sldLayoutIdLst>
    <p:sldLayoutId id="2147483683" r:id="rId1"/>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175296"/>
            <a:ext cx="7133012" cy="468197"/>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2"/>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Box 5">
            <a:extLst>
              <a:ext uri="{FF2B5EF4-FFF2-40B4-BE49-F238E27FC236}">
                <a16:creationId xmlns:a16="http://schemas.microsoft.com/office/drawing/2014/main" id="{5E0B8C4E-2060-465F-9AC0-CE8888363BB1}"/>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8" name="Graphic 7">
            <a:extLst>
              <a:ext uri="{FF2B5EF4-FFF2-40B4-BE49-F238E27FC236}">
                <a16:creationId xmlns:a16="http://schemas.microsoft.com/office/drawing/2014/main" id="{676C8B81-CBEE-4DA5-9101-B8A7DD45A03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0987" y="4785438"/>
            <a:ext cx="703695" cy="298616"/>
          </a:xfrm>
          <a:prstGeom prst="rect">
            <a:avLst/>
          </a:prstGeom>
        </p:spPr>
      </p:pic>
      <p:sp>
        <p:nvSpPr>
          <p:cNvPr id="14" name="Rectangle 13">
            <a:extLst>
              <a:ext uri="{FF2B5EF4-FFF2-40B4-BE49-F238E27FC236}">
                <a16:creationId xmlns:a16="http://schemas.microsoft.com/office/drawing/2014/main" id="{811428AC-BCEF-4360-AF6E-FB7D368E6D99}"/>
              </a:ext>
            </a:extLst>
          </p:cNvPr>
          <p:cNvSpPr/>
          <p:nvPr userDrawn="1"/>
        </p:nvSpPr>
        <p:spPr>
          <a:xfrm>
            <a:off x="7361612" y="120028"/>
            <a:ext cx="1696452" cy="549338"/>
          </a:xfrm>
          <a:prstGeom prst="rect">
            <a:avLst/>
          </a:prstGeom>
          <a:solidFill>
            <a:srgbClr val="00649D"/>
          </a:solidFill>
          <a:ln w="952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Arial"/>
              <a:ea typeface="+mn-ea"/>
              <a:cs typeface="+mn-cs"/>
            </a:endParaRPr>
          </a:p>
        </p:txBody>
      </p:sp>
      <p:pic>
        <p:nvPicPr>
          <p:cNvPr id="15" name="Picture 14" descr="ibm_gry.png">
            <a:extLst>
              <a:ext uri="{FF2B5EF4-FFF2-40B4-BE49-F238E27FC236}">
                <a16:creationId xmlns:a16="http://schemas.microsoft.com/office/drawing/2014/main" id="{0405F870-2931-4538-9AD3-C1278FDF826C}"/>
              </a:ext>
            </a:extLst>
          </p:cNvPr>
          <p:cNvPicPr>
            <a:picLocks noChangeAspect="1"/>
          </p:cNvPicPr>
          <p:nvPr userDrawn="1"/>
        </p:nvPicPr>
        <p:blipFill>
          <a:blip r:embed="rId6">
            <a:biLevel thresh="25000"/>
            <a:extLst>
              <a:ext uri="{28A0092B-C50C-407E-A947-70E740481C1C}">
                <a14:useLocalDpi xmlns:a14="http://schemas.microsoft.com/office/drawing/2010/main"/>
              </a:ext>
            </a:extLst>
          </a:blip>
          <a:stretch>
            <a:fillRect/>
          </a:stretch>
        </p:blipFill>
        <p:spPr>
          <a:xfrm>
            <a:off x="7498807" y="217527"/>
            <a:ext cx="802982" cy="325558"/>
          </a:xfrm>
          <a:prstGeom prst="rect">
            <a:avLst/>
          </a:prstGeom>
        </p:spPr>
      </p:pic>
      <p:pic>
        <p:nvPicPr>
          <p:cNvPr id="16" name="Picture 15">
            <a:extLst>
              <a:ext uri="{FF2B5EF4-FFF2-40B4-BE49-F238E27FC236}">
                <a16:creationId xmlns:a16="http://schemas.microsoft.com/office/drawing/2014/main" id="{D260022C-A2C6-4592-891A-91D6CFFFAF4E}"/>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18001" t="20400" r="17675" b="20719"/>
          <a:stretch/>
        </p:blipFill>
        <p:spPr>
          <a:xfrm>
            <a:off x="8414406" y="138956"/>
            <a:ext cx="535374" cy="459408"/>
          </a:xfrm>
          <a:prstGeom prst="rect">
            <a:avLst/>
          </a:prstGeom>
        </p:spPr>
      </p:pic>
    </p:spTree>
    <p:extLst>
      <p:ext uri="{BB962C8B-B14F-4D97-AF65-F5344CB8AC3E}">
        <p14:creationId xmlns:p14="http://schemas.microsoft.com/office/powerpoint/2010/main" val="3205902937"/>
      </p:ext>
    </p:extLst>
  </p:cSld>
  <p:clrMap bg1="lt1" tx1="dk1" bg2="lt2" tx2="dk2" accent1="accent1" accent2="accent2" accent3="accent3" accent4="accent4" accent5="accent5" accent6="accent6" hlink="hlink" folHlink="folHlink"/>
  <p:sldLayoutIdLst>
    <p:sldLayoutId id="2147483705" r:id="rId1"/>
    <p:sldLayoutId id="2147483723" r:id="rId2"/>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4345" y="-9766"/>
            <a:ext cx="9152690" cy="665542"/>
          </a:xfrm>
          <a:prstGeom prst="rect">
            <a:avLst/>
          </a:prstGeom>
          <a:solidFill>
            <a:srgbClr val="1E3548"/>
          </a:solidFill>
          <a:ln w="12700">
            <a:miter lim="400000"/>
          </a:ln>
        </p:spPr>
        <p:txBody>
          <a:bodyPr lIns="14288" tIns="14288" rIns="14288" bIns="14288" anchor="ctr"/>
          <a:lstStyle/>
          <a:p>
            <a:pPr algn="ctr" defTabSz="232172" fontAlgn="auto" hangingPunct="0">
              <a:spcBef>
                <a:spcPts val="0"/>
              </a:spcBef>
              <a:spcAft>
                <a:spcPts val="0"/>
              </a:spcAft>
              <a:defRPr sz="3200">
                <a:solidFill>
                  <a:srgbClr val="FFFFFF"/>
                </a:solidFill>
              </a:defRPr>
            </a:pPr>
            <a:endParaRPr sz="900" kern="0">
              <a:solidFill>
                <a:srgbClr val="FFFFFF"/>
              </a:solidFill>
              <a:latin typeface="Helvetica Light"/>
              <a:ea typeface="Helvetica Light"/>
              <a:cs typeface="Helvetica Light"/>
              <a:sym typeface="Helvetica Light"/>
            </a:endParaRPr>
          </a:p>
        </p:txBody>
      </p:sp>
      <p:pic>
        <p:nvPicPr>
          <p:cNvPr id="20" name="Picture 1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0558" y="94965"/>
            <a:ext cx="870317" cy="456079"/>
          </a:xfrm>
          <a:prstGeom prst="rect">
            <a:avLst/>
          </a:prstGeom>
        </p:spPr>
      </p:pic>
      <p:pic>
        <p:nvPicPr>
          <p:cNvPr id="13" name="Picture 12" descr="ibm_gry.png">
            <a:extLst>
              <a:ext uri="{FF2B5EF4-FFF2-40B4-BE49-F238E27FC236}">
                <a16:creationId xmlns:a16="http://schemas.microsoft.com/office/drawing/2014/main" id="{F5360077-2020-47F5-A5C3-E3C1C6400E4D}"/>
              </a:ext>
            </a:extLst>
          </p:cNvPr>
          <p:cNvPicPr>
            <a:picLocks noChangeAspect="1"/>
          </p:cNvPicPr>
          <p:nvPr userDrawn="1"/>
        </p:nvPicPr>
        <p:blipFill>
          <a:blip r:embed="rId4">
            <a:biLevel thresh="25000"/>
            <a:extLst>
              <a:ext uri="{28A0092B-C50C-407E-A947-70E740481C1C}">
                <a14:useLocalDpi xmlns:a14="http://schemas.microsoft.com/office/drawing/2010/main"/>
              </a:ext>
            </a:extLst>
          </a:blip>
          <a:stretch>
            <a:fillRect/>
          </a:stretch>
        </p:blipFill>
        <p:spPr>
          <a:xfrm>
            <a:off x="7498807" y="160225"/>
            <a:ext cx="802982" cy="325558"/>
          </a:xfrm>
          <a:prstGeom prst="rect">
            <a:avLst/>
          </a:prstGeom>
        </p:spPr>
      </p:pic>
      <p:pic>
        <p:nvPicPr>
          <p:cNvPr id="15" name="Picture 14">
            <a:extLst>
              <a:ext uri="{FF2B5EF4-FFF2-40B4-BE49-F238E27FC236}">
                <a16:creationId xmlns:a16="http://schemas.microsoft.com/office/drawing/2014/main" id="{CD78E0EE-584D-4211-BDA9-FF7654C5A792}"/>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18001" t="20400" r="17675" b="20719"/>
          <a:stretch/>
        </p:blipFill>
        <p:spPr>
          <a:xfrm>
            <a:off x="8437435" y="72653"/>
            <a:ext cx="535374" cy="459408"/>
          </a:xfrm>
          <a:prstGeom prst="rect">
            <a:avLst/>
          </a:prstGeom>
        </p:spPr>
      </p:pic>
      <p:sp>
        <p:nvSpPr>
          <p:cNvPr id="16" name="TextBox 15">
            <a:extLst>
              <a:ext uri="{FF2B5EF4-FFF2-40B4-BE49-F238E27FC236}">
                <a16:creationId xmlns:a16="http://schemas.microsoft.com/office/drawing/2014/main" id="{6CBA35C7-CFAA-476D-BFA8-FCA8ADCD4FDB}"/>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7" name="Graphic 16">
            <a:extLst>
              <a:ext uri="{FF2B5EF4-FFF2-40B4-BE49-F238E27FC236}">
                <a16:creationId xmlns:a16="http://schemas.microsoft.com/office/drawing/2014/main" id="{BDDB51D1-0264-44E5-A873-C8EC7D083505}"/>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00987" y="4785438"/>
            <a:ext cx="703695" cy="298616"/>
          </a:xfrm>
          <a:prstGeom prst="rect">
            <a:avLst/>
          </a:prstGeom>
        </p:spPr>
      </p:pic>
    </p:spTree>
    <p:extLst>
      <p:ext uri="{BB962C8B-B14F-4D97-AF65-F5344CB8AC3E}">
        <p14:creationId xmlns:p14="http://schemas.microsoft.com/office/powerpoint/2010/main" val="3901803475"/>
      </p:ext>
    </p:extLst>
  </p:cSld>
  <p:clrMap bg1="lt1" tx1="dk1" bg2="lt2" tx2="dk2" accent1="accent1" accent2="accent2" accent3="accent3" accent4="accent4" accent5="accent5" accent6="accent6" hlink="hlink" folHlink="folHlink"/>
  <p:sldLayoutIdLst>
    <p:sldLayoutId id="2147483792" r:id="rId1"/>
  </p:sldLayoutIdLst>
  <p:transition spd="med"/>
  <p:txStyles>
    <p:titleStyle>
      <a:lvl1pPr marL="0" marR="0" indent="0" algn="ctr" defTabSz="232172" rtl="0" latinLnBrk="0">
        <a:lnSpc>
          <a:spcPct val="100000"/>
        </a:lnSpc>
        <a:spcBef>
          <a:spcPts val="0"/>
        </a:spcBef>
        <a:spcAft>
          <a:spcPts val="0"/>
        </a:spcAft>
        <a:buClrTx/>
        <a:buSzTx/>
        <a:buFontTx/>
        <a:buNone/>
        <a:tabLst/>
        <a:defRPr sz="3150" b="0" i="0" u="none" strike="noStrike" cap="none" spc="0" baseline="0">
          <a:ln>
            <a:noFill/>
          </a:ln>
          <a:solidFill>
            <a:srgbClr val="000000"/>
          </a:solidFill>
          <a:uFillTx/>
          <a:latin typeface="+mn-lt"/>
          <a:ea typeface="+mn-ea"/>
          <a:cs typeface="+mn-cs"/>
          <a:sym typeface="Helvetica Light"/>
        </a:defRPr>
      </a:lvl1pPr>
      <a:lvl2pPr marL="0" marR="0" indent="64294" algn="ctr" defTabSz="232172" rtl="0" latinLnBrk="0">
        <a:lnSpc>
          <a:spcPct val="100000"/>
        </a:lnSpc>
        <a:spcBef>
          <a:spcPts val="0"/>
        </a:spcBef>
        <a:spcAft>
          <a:spcPts val="0"/>
        </a:spcAft>
        <a:buClrTx/>
        <a:buSzTx/>
        <a:buFontTx/>
        <a:buNone/>
        <a:tabLst/>
        <a:defRPr sz="3150" b="0" i="0" u="none" strike="noStrike" cap="none" spc="0" baseline="0">
          <a:ln>
            <a:noFill/>
          </a:ln>
          <a:solidFill>
            <a:srgbClr val="000000"/>
          </a:solidFill>
          <a:uFillTx/>
          <a:latin typeface="+mn-lt"/>
          <a:ea typeface="+mn-ea"/>
          <a:cs typeface="+mn-cs"/>
          <a:sym typeface="Helvetica Light"/>
        </a:defRPr>
      </a:lvl2pPr>
      <a:lvl3pPr marL="0" marR="0" indent="128588" algn="ctr" defTabSz="232172" rtl="0" latinLnBrk="0">
        <a:lnSpc>
          <a:spcPct val="100000"/>
        </a:lnSpc>
        <a:spcBef>
          <a:spcPts val="0"/>
        </a:spcBef>
        <a:spcAft>
          <a:spcPts val="0"/>
        </a:spcAft>
        <a:buClrTx/>
        <a:buSzTx/>
        <a:buFontTx/>
        <a:buNone/>
        <a:tabLst/>
        <a:defRPr sz="3150" b="0" i="0" u="none" strike="noStrike" cap="none" spc="0" baseline="0">
          <a:ln>
            <a:noFill/>
          </a:ln>
          <a:solidFill>
            <a:srgbClr val="000000"/>
          </a:solidFill>
          <a:uFillTx/>
          <a:latin typeface="+mn-lt"/>
          <a:ea typeface="+mn-ea"/>
          <a:cs typeface="+mn-cs"/>
          <a:sym typeface="Helvetica Light"/>
        </a:defRPr>
      </a:lvl3pPr>
      <a:lvl4pPr marL="0" marR="0" indent="192881" algn="ctr" defTabSz="232172" rtl="0" latinLnBrk="0">
        <a:lnSpc>
          <a:spcPct val="100000"/>
        </a:lnSpc>
        <a:spcBef>
          <a:spcPts val="0"/>
        </a:spcBef>
        <a:spcAft>
          <a:spcPts val="0"/>
        </a:spcAft>
        <a:buClrTx/>
        <a:buSzTx/>
        <a:buFontTx/>
        <a:buNone/>
        <a:tabLst/>
        <a:defRPr sz="3150" b="0" i="0" u="none" strike="noStrike" cap="none" spc="0" baseline="0">
          <a:ln>
            <a:noFill/>
          </a:ln>
          <a:solidFill>
            <a:srgbClr val="000000"/>
          </a:solidFill>
          <a:uFillTx/>
          <a:latin typeface="+mn-lt"/>
          <a:ea typeface="+mn-ea"/>
          <a:cs typeface="+mn-cs"/>
          <a:sym typeface="Helvetica Light"/>
        </a:defRPr>
      </a:lvl4pPr>
      <a:lvl5pPr marL="0" marR="0" indent="257175" algn="ctr" defTabSz="232172" rtl="0" latinLnBrk="0">
        <a:lnSpc>
          <a:spcPct val="100000"/>
        </a:lnSpc>
        <a:spcBef>
          <a:spcPts val="0"/>
        </a:spcBef>
        <a:spcAft>
          <a:spcPts val="0"/>
        </a:spcAft>
        <a:buClrTx/>
        <a:buSzTx/>
        <a:buFontTx/>
        <a:buNone/>
        <a:tabLst/>
        <a:defRPr sz="3150" b="0" i="0" u="none" strike="noStrike" cap="none" spc="0" baseline="0">
          <a:ln>
            <a:noFill/>
          </a:ln>
          <a:solidFill>
            <a:srgbClr val="000000"/>
          </a:solidFill>
          <a:uFillTx/>
          <a:latin typeface="+mn-lt"/>
          <a:ea typeface="+mn-ea"/>
          <a:cs typeface="+mn-cs"/>
          <a:sym typeface="Helvetica Light"/>
        </a:defRPr>
      </a:lvl5pPr>
      <a:lvl6pPr marL="0" marR="0" indent="321469" algn="ctr" defTabSz="232172" rtl="0" latinLnBrk="0">
        <a:lnSpc>
          <a:spcPct val="100000"/>
        </a:lnSpc>
        <a:spcBef>
          <a:spcPts val="0"/>
        </a:spcBef>
        <a:spcAft>
          <a:spcPts val="0"/>
        </a:spcAft>
        <a:buClrTx/>
        <a:buSzTx/>
        <a:buFontTx/>
        <a:buNone/>
        <a:tabLst/>
        <a:defRPr sz="3150" b="0" i="0" u="none" strike="noStrike" cap="none" spc="0" baseline="0">
          <a:ln>
            <a:noFill/>
          </a:ln>
          <a:solidFill>
            <a:srgbClr val="000000"/>
          </a:solidFill>
          <a:uFillTx/>
          <a:latin typeface="+mn-lt"/>
          <a:ea typeface="+mn-ea"/>
          <a:cs typeface="+mn-cs"/>
          <a:sym typeface="Helvetica Light"/>
        </a:defRPr>
      </a:lvl6pPr>
      <a:lvl7pPr marL="0" marR="0" indent="385763" algn="ctr" defTabSz="232172" rtl="0" latinLnBrk="0">
        <a:lnSpc>
          <a:spcPct val="100000"/>
        </a:lnSpc>
        <a:spcBef>
          <a:spcPts val="0"/>
        </a:spcBef>
        <a:spcAft>
          <a:spcPts val="0"/>
        </a:spcAft>
        <a:buClrTx/>
        <a:buSzTx/>
        <a:buFontTx/>
        <a:buNone/>
        <a:tabLst/>
        <a:defRPr sz="3150" b="0" i="0" u="none" strike="noStrike" cap="none" spc="0" baseline="0">
          <a:ln>
            <a:noFill/>
          </a:ln>
          <a:solidFill>
            <a:srgbClr val="000000"/>
          </a:solidFill>
          <a:uFillTx/>
          <a:latin typeface="+mn-lt"/>
          <a:ea typeface="+mn-ea"/>
          <a:cs typeface="+mn-cs"/>
          <a:sym typeface="Helvetica Light"/>
        </a:defRPr>
      </a:lvl7pPr>
      <a:lvl8pPr marL="0" marR="0" indent="450056" algn="ctr" defTabSz="232172" rtl="0" latinLnBrk="0">
        <a:lnSpc>
          <a:spcPct val="100000"/>
        </a:lnSpc>
        <a:spcBef>
          <a:spcPts val="0"/>
        </a:spcBef>
        <a:spcAft>
          <a:spcPts val="0"/>
        </a:spcAft>
        <a:buClrTx/>
        <a:buSzTx/>
        <a:buFontTx/>
        <a:buNone/>
        <a:tabLst/>
        <a:defRPr sz="3150" b="0" i="0" u="none" strike="noStrike" cap="none" spc="0" baseline="0">
          <a:ln>
            <a:noFill/>
          </a:ln>
          <a:solidFill>
            <a:srgbClr val="000000"/>
          </a:solidFill>
          <a:uFillTx/>
          <a:latin typeface="+mn-lt"/>
          <a:ea typeface="+mn-ea"/>
          <a:cs typeface="+mn-cs"/>
          <a:sym typeface="Helvetica Light"/>
        </a:defRPr>
      </a:lvl8pPr>
      <a:lvl9pPr marL="0" marR="0" indent="514350" algn="ctr" defTabSz="232172" rtl="0" latinLnBrk="0">
        <a:lnSpc>
          <a:spcPct val="100000"/>
        </a:lnSpc>
        <a:spcBef>
          <a:spcPts val="0"/>
        </a:spcBef>
        <a:spcAft>
          <a:spcPts val="0"/>
        </a:spcAft>
        <a:buClrTx/>
        <a:buSzTx/>
        <a:buFontTx/>
        <a:buNone/>
        <a:tabLst/>
        <a:defRPr sz="3150" b="0" i="0" u="none" strike="noStrike" cap="none" spc="0" baseline="0">
          <a:ln>
            <a:noFill/>
          </a:ln>
          <a:solidFill>
            <a:srgbClr val="000000"/>
          </a:solidFill>
          <a:uFillTx/>
          <a:latin typeface="+mn-lt"/>
          <a:ea typeface="+mn-ea"/>
          <a:cs typeface="+mn-cs"/>
          <a:sym typeface="Helvetica Light"/>
        </a:defRPr>
      </a:lvl9pPr>
    </p:titleStyle>
    <p:bodyStyle>
      <a:lvl1pPr marL="178594" marR="0" indent="-178594" algn="l" defTabSz="232172" rtl="0" latinLnBrk="0">
        <a:lnSpc>
          <a:spcPct val="100000"/>
        </a:lnSpc>
        <a:spcBef>
          <a:spcPts val="1660"/>
        </a:spcBef>
        <a:spcAft>
          <a:spcPts val="0"/>
        </a:spcAft>
        <a:buClrTx/>
        <a:buSzPct val="75000"/>
        <a:buFontTx/>
        <a:buChar char="•"/>
        <a:tabLst/>
        <a:defRPr sz="1463" b="0" i="0" u="none" strike="noStrike" cap="none" spc="0" baseline="0">
          <a:ln>
            <a:noFill/>
          </a:ln>
          <a:solidFill>
            <a:srgbClr val="000000"/>
          </a:solidFill>
          <a:uFillTx/>
          <a:latin typeface="+mn-lt"/>
          <a:ea typeface="+mn-ea"/>
          <a:cs typeface="+mn-cs"/>
          <a:sym typeface="Helvetica Light"/>
        </a:defRPr>
      </a:lvl1pPr>
      <a:lvl2pPr marL="357188" marR="0" indent="-178594" algn="l" defTabSz="232172" rtl="0" latinLnBrk="0">
        <a:lnSpc>
          <a:spcPct val="100000"/>
        </a:lnSpc>
        <a:spcBef>
          <a:spcPts val="1660"/>
        </a:spcBef>
        <a:spcAft>
          <a:spcPts val="0"/>
        </a:spcAft>
        <a:buClrTx/>
        <a:buSzPct val="75000"/>
        <a:buFontTx/>
        <a:buChar char="•"/>
        <a:tabLst/>
        <a:defRPr sz="1463" b="0" i="0" u="none" strike="noStrike" cap="none" spc="0" baseline="0">
          <a:ln>
            <a:noFill/>
          </a:ln>
          <a:solidFill>
            <a:srgbClr val="000000"/>
          </a:solidFill>
          <a:uFillTx/>
          <a:latin typeface="+mn-lt"/>
          <a:ea typeface="+mn-ea"/>
          <a:cs typeface="+mn-cs"/>
          <a:sym typeface="Helvetica Light"/>
        </a:defRPr>
      </a:lvl2pPr>
      <a:lvl3pPr marL="535781" marR="0" indent="-178594" algn="l" defTabSz="232172" rtl="0" latinLnBrk="0">
        <a:lnSpc>
          <a:spcPct val="100000"/>
        </a:lnSpc>
        <a:spcBef>
          <a:spcPts val="1660"/>
        </a:spcBef>
        <a:spcAft>
          <a:spcPts val="0"/>
        </a:spcAft>
        <a:buClrTx/>
        <a:buSzPct val="75000"/>
        <a:buFontTx/>
        <a:buChar char="•"/>
        <a:tabLst/>
        <a:defRPr sz="1463" b="0" i="0" u="none" strike="noStrike" cap="none" spc="0" baseline="0">
          <a:ln>
            <a:noFill/>
          </a:ln>
          <a:solidFill>
            <a:srgbClr val="000000"/>
          </a:solidFill>
          <a:uFillTx/>
          <a:latin typeface="+mn-lt"/>
          <a:ea typeface="+mn-ea"/>
          <a:cs typeface="+mn-cs"/>
          <a:sym typeface="Helvetica Light"/>
        </a:defRPr>
      </a:lvl3pPr>
      <a:lvl4pPr marL="714375" marR="0" indent="-178594" algn="l" defTabSz="232172" rtl="0" latinLnBrk="0">
        <a:lnSpc>
          <a:spcPct val="100000"/>
        </a:lnSpc>
        <a:spcBef>
          <a:spcPts val="1660"/>
        </a:spcBef>
        <a:spcAft>
          <a:spcPts val="0"/>
        </a:spcAft>
        <a:buClrTx/>
        <a:buSzPct val="75000"/>
        <a:buFontTx/>
        <a:buChar char="•"/>
        <a:tabLst/>
        <a:defRPr sz="1463" b="0" i="0" u="none" strike="noStrike" cap="none" spc="0" baseline="0">
          <a:ln>
            <a:noFill/>
          </a:ln>
          <a:solidFill>
            <a:srgbClr val="000000"/>
          </a:solidFill>
          <a:uFillTx/>
          <a:latin typeface="+mn-lt"/>
          <a:ea typeface="+mn-ea"/>
          <a:cs typeface="+mn-cs"/>
          <a:sym typeface="Helvetica Light"/>
        </a:defRPr>
      </a:lvl4pPr>
      <a:lvl5pPr marL="892969" marR="0" indent="-178594" algn="l" defTabSz="232172" rtl="0" latinLnBrk="0">
        <a:lnSpc>
          <a:spcPct val="100000"/>
        </a:lnSpc>
        <a:spcBef>
          <a:spcPts val="1660"/>
        </a:spcBef>
        <a:spcAft>
          <a:spcPts val="0"/>
        </a:spcAft>
        <a:buClrTx/>
        <a:buSzPct val="75000"/>
        <a:buFontTx/>
        <a:buChar char="•"/>
        <a:tabLst/>
        <a:defRPr sz="1463" b="0" i="0" u="none" strike="noStrike" cap="none" spc="0" baseline="0">
          <a:ln>
            <a:noFill/>
          </a:ln>
          <a:solidFill>
            <a:srgbClr val="000000"/>
          </a:solidFill>
          <a:uFillTx/>
          <a:latin typeface="+mn-lt"/>
          <a:ea typeface="+mn-ea"/>
          <a:cs typeface="+mn-cs"/>
          <a:sym typeface="Helvetica Light"/>
        </a:defRPr>
      </a:lvl5pPr>
      <a:lvl6pPr marL="1071563" marR="0" indent="-178594" algn="l" defTabSz="232172" rtl="0" latinLnBrk="0">
        <a:lnSpc>
          <a:spcPct val="100000"/>
        </a:lnSpc>
        <a:spcBef>
          <a:spcPts val="1660"/>
        </a:spcBef>
        <a:spcAft>
          <a:spcPts val="0"/>
        </a:spcAft>
        <a:buClrTx/>
        <a:buSzPct val="75000"/>
        <a:buFontTx/>
        <a:buChar char="•"/>
        <a:tabLst/>
        <a:defRPr sz="1463" b="0" i="0" u="none" strike="noStrike" cap="none" spc="0" baseline="0">
          <a:ln>
            <a:noFill/>
          </a:ln>
          <a:solidFill>
            <a:srgbClr val="000000"/>
          </a:solidFill>
          <a:uFillTx/>
          <a:latin typeface="+mn-lt"/>
          <a:ea typeface="+mn-ea"/>
          <a:cs typeface="+mn-cs"/>
          <a:sym typeface="Helvetica Light"/>
        </a:defRPr>
      </a:lvl6pPr>
      <a:lvl7pPr marL="1250156" marR="0" indent="-178594" algn="l" defTabSz="232172" rtl="0" latinLnBrk="0">
        <a:lnSpc>
          <a:spcPct val="100000"/>
        </a:lnSpc>
        <a:spcBef>
          <a:spcPts val="1660"/>
        </a:spcBef>
        <a:spcAft>
          <a:spcPts val="0"/>
        </a:spcAft>
        <a:buClrTx/>
        <a:buSzPct val="75000"/>
        <a:buFontTx/>
        <a:buChar char="•"/>
        <a:tabLst/>
        <a:defRPr sz="1463" b="0" i="0" u="none" strike="noStrike" cap="none" spc="0" baseline="0">
          <a:ln>
            <a:noFill/>
          </a:ln>
          <a:solidFill>
            <a:srgbClr val="000000"/>
          </a:solidFill>
          <a:uFillTx/>
          <a:latin typeface="+mn-lt"/>
          <a:ea typeface="+mn-ea"/>
          <a:cs typeface="+mn-cs"/>
          <a:sym typeface="Helvetica Light"/>
        </a:defRPr>
      </a:lvl7pPr>
      <a:lvl8pPr marL="1428750" marR="0" indent="-178594" algn="l" defTabSz="232172" rtl="0" latinLnBrk="0">
        <a:lnSpc>
          <a:spcPct val="100000"/>
        </a:lnSpc>
        <a:spcBef>
          <a:spcPts val="1660"/>
        </a:spcBef>
        <a:spcAft>
          <a:spcPts val="0"/>
        </a:spcAft>
        <a:buClrTx/>
        <a:buSzPct val="75000"/>
        <a:buFontTx/>
        <a:buChar char="•"/>
        <a:tabLst/>
        <a:defRPr sz="1463" b="0" i="0" u="none" strike="noStrike" cap="none" spc="0" baseline="0">
          <a:ln>
            <a:noFill/>
          </a:ln>
          <a:solidFill>
            <a:srgbClr val="000000"/>
          </a:solidFill>
          <a:uFillTx/>
          <a:latin typeface="+mn-lt"/>
          <a:ea typeface="+mn-ea"/>
          <a:cs typeface="+mn-cs"/>
          <a:sym typeface="Helvetica Light"/>
        </a:defRPr>
      </a:lvl8pPr>
      <a:lvl9pPr marL="1607344" marR="0" indent="-178594" algn="l" defTabSz="232172" rtl="0" latinLnBrk="0">
        <a:lnSpc>
          <a:spcPct val="100000"/>
        </a:lnSpc>
        <a:spcBef>
          <a:spcPts val="1660"/>
        </a:spcBef>
        <a:spcAft>
          <a:spcPts val="0"/>
        </a:spcAft>
        <a:buClrTx/>
        <a:buSzPct val="75000"/>
        <a:buFontTx/>
        <a:buChar char="•"/>
        <a:tabLst/>
        <a:defRPr sz="1463"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232172" rtl="0" latinLnBrk="0">
        <a:lnSpc>
          <a:spcPct val="100000"/>
        </a:lnSpc>
        <a:spcBef>
          <a:spcPts val="0"/>
        </a:spcBef>
        <a:spcAft>
          <a:spcPts val="0"/>
        </a:spcAft>
        <a:buClrTx/>
        <a:buSzTx/>
        <a:buFontTx/>
        <a:buNone/>
        <a:tabLst/>
        <a:defRPr sz="675" b="0" i="0" u="none" strike="noStrike" cap="none" spc="0" baseline="0">
          <a:ln>
            <a:noFill/>
          </a:ln>
          <a:solidFill>
            <a:schemeClr val="tx1"/>
          </a:solidFill>
          <a:uFillTx/>
          <a:latin typeface="+mn-lt"/>
          <a:ea typeface="+mn-ea"/>
          <a:cs typeface="+mn-cs"/>
          <a:sym typeface="Helvetica Light"/>
        </a:defRPr>
      </a:lvl1pPr>
      <a:lvl2pPr marL="0" marR="0" indent="64294" algn="ctr" defTabSz="232172" rtl="0" latinLnBrk="0">
        <a:lnSpc>
          <a:spcPct val="100000"/>
        </a:lnSpc>
        <a:spcBef>
          <a:spcPts val="0"/>
        </a:spcBef>
        <a:spcAft>
          <a:spcPts val="0"/>
        </a:spcAft>
        <a:buClrTx/>
        <a:buSzTx/>
        <a:buFontTx/>
        <a:buNone/>
        <a:tabLst/>
        <a:defRPr sz="675" b="0" i="0" u="none" strike="noStrike" cap="none" spc="0" baseline="0">
          <a:ln>
            <a:noFill/>
          </a:ln>
          <a:solidFill>
            <a:schemeClr val="tx1"/>
          </a:solidFill>
          <a:uFillTx/>
          <a:latin typeface="+mn-lt"/>
          <a:ea typeface="+mn-ea"/>
          <a:cs typeface="+mn-cs"/>
          <a:sym typeface="Helvetica Light"/>
        </a:defRPr>
      </a:lvl2pPr>
      <a:lvl3pPr marL="0" marR="0" indent="128588" algn="ctr" defTabSz="232172" rtl="0" latinLnBrk="0">
        <a:lnSpc>
          <a:spcPct val="100000"/>
        </a:lnSpc>
        <a:spcBef>
          <a:spcPts val="0"/>
        </a:spcBef>
        <a:spcAft>
          <a:spcPts val="0"/>
        </a:spcAft>
        <a:buClrTx/>
        <a:buSzTx/>
        <a:buFontTx/>
        <a:buNone/>
        <a:tabLst/>
        <a:defRPr sz="675" b="0" i="0" u="none" strike="noStrike" cap="none" spc="0" baseline="0">
          <a:ln>
            <a:noFill/>
          </a:ln>
          <a:solidFill>
            <a:schemeClr val="tx1"/>
          </a:solidFill>
          <a:uFillTx/>
          <a:latin typeface="+mn-lt"/>
          <a:ea typeface="+mn-ea"/>
          <a:cs typeface="+mn-cs"/>
          <a:sym typeface="Helvetica Light"/>
        </a:defRPr>
      </a:lvl3pPr>
      <a:lvl4pPr marL="0" marR="0" indent="192881" algn="ctr" defTabSz="232172" rtl="0" latinLnBrk="0">
        <a:lnSpc>
          <a:spcPct val="100000"/>
        </a:lnSpc>
        <a:spcBef>
          <a:spcPts val="0"/>
        </a:spcBef>
        <a:spcAft>
          <a:spcPts val="0"/>
        </a:spcAft>
        <a:buClrTx/>
        <a:buSzTx/>
        <a:buFontTx/>
        <a:buNone/>
        <a:tabLst/>
        <a:defRPr sz="675" b="0" i="0" u="none" strike="noStrike" cap="none" spc="0" baseline="0">
          <a:ln>
            <a:noFill/>
          </a:ln>
          <a:solidFill>
            <a:schemeClr val="tx1"/>
          </a:solidFill>
          <a:uFillTx/>
          <a:latin typeface="+mn-lt"/>
          <a:ea typeface="+mn-ea"/>
          <a:cs typeface="+mn-cs"/>
          <a:sym typeface="Helvetica Light"/>
        </a:defRPr>
      </a:lvl4pPr>
      <a:lvl5pPr marL="0" marR="0" indent="257175" algn="ctr" defTabSz="232172" rtl="0" latinLnBrk="0">
        <a:lnSpc>
          <a:spcPct val="100000"/>
        </a:lnSpc>
        <a:spcBef>
          <a:spcPts val="0"/>
        </a:spcBef>
        <a:spcAft>
          <a:spcPts val="0"/>
        </a:spcAft>
        <a:buClrTx/>
        <a:buSzTx/>
        <a:buFontTx/>
        <a:buNone/>
        <a:tabLst/>
        <a:defRPr sz="675" b="0" i="0" u="none" strike="noStrike" cap="none" spc="0" baseline="0">
          <a:ln>
            <a:noFill/>
          </a:ln>
          <a:solidFill>
            <a:schemeClr val="tx1"/>
          </a:solidFill>
          <a:uFillTx/>
          <a:latin typeface="+mn-lt"/>
          <a:ea typeface="+mn-ea"/>
          <a:cs typeface="+mn-cs"/>
          <a:sym typeface="Helvetica Light"/>
        </a:defRPr>
      </a:lvl5pPr>
      <a:lvl6pPr marL="0" marR="0" indent="321469" algn="ctr" defTabSz="232172" rtl="0" latinLnBrk="0">
        <a:lnSpc>
          <a:spcPct val="100000"/>
        </a:lnSpc>
        <a:spcBef>
          <a:spcPts val="0"/>
        </a:spcBef>
        <a:spcAft>
          <a:spcPts val="0"/>
        </a:spcAft>
        <a:buClrTx/>
        <a:buSzTx/>
        <a:buFontTx/>
        <a:buNone/>
        <a:tabLst/>
        <a:defRPr sz="675" b="0" i="0" u="none" strike="noStrike" cap="none" spc="0" baseline="0">
          <a:ln>
            <a:noFill/>
          </a:ln>
          <a:solidFill>
            <a:schemeClr val="tx1"/>
          </a:solidFill>
          <a:uFillTx/>
          <a:latin typeface="+mn-lt"/>
          <a:ea typeface="+mn-ea"/>
          <a:cs typeface="+mn-cs"/>
          <a:sym typeface="Helvetica Light"/>
        </a:defRPr>
      </a:lvl6pPr>
      <a:lvl7pPr marL="0" marR="0" indent="385763" algn="ctr" defTabSz="232172" rtl="0" latinLnBrk="0">
        <a:lnSpc>
          <a:spcPct val="100000"/>
        </a:lnSpc>
        <a:spcBef>
          <a:spcPts val="0"/>
        </a:spcBef>
        <a:spcAft>
          <a:spcPts val="0"/>
        </a:spcAft>
        <a:buClrTx/>
        <a:buSzTx/>
        <a:buFontTx/>
        <a:buNone/>
        <a:tabLst/>
        <a:defRPr sz="675" b="0" i="0" u="none" strike="noStrike" cap="none" spc="0" baseline="0">
          <a:ln>
            <a:noFill/>
          </a:ln>
          <a:solidFill>
            <a:schemeClr val="tx1"/>
          </a:solidFill>
          <a:uFillTx/>
          <a:latin typeface="+mn-lt"/>
          <a:ea typeface="+mn-ea"/>
          <a:cs typeface="+mn-cs"/>
          <a:sym typeface="Helvetica Light"/>
        </a:defRPr>
      </a:lvl7pPr>
      <a:lvl8pPr marL="0" marR="0" indent="450056" algn="ctr" defTabSz="232172" rtl="0" latinLnBrk="0">
        <a:lnSpc>
          <a:spcPct val="100000"/>
        </a:lnSpc>
        <a:spcBef>
          <a:spcPts val="0"/>
        </a:spcBef>
        <a:spcAft>
          <a:spcPts val="0"/>
        </a:spcAft>
        <a:buClrTx/>
        <a:buSzTx/>
        <a:buFontTx/>
        <a:buNone/>
        <a:tabLst/>
        <a:defRPr sz="675" b="0" i="0" u="none" strike="noStrike" cap="none" spc="0" baseline="0">
          <a:ln>
            <a:noFill/>
          </a:ln>
          <a:solidFill>
            <a:schemeClr val="tx1"/>
          </a:solidFill>
          <a:uFillTx/>
          <a:latin typeface="+mn-lt"/>
          <a:ea typeface="+mn-ea"/>
          <a:cs typeface="+mn-cs"/>
          <a:sym typeface="Helvetica Light"/>
        </a:defRPr>
      </a:lvl8pPr>
      <a:lvl9pPr marL="0" marR="0" indent="514350" algn="ctr" defTabSz="232172" rtl="0" latinLnBrk="0">
        <a:lnSpc>
          <a:spcPct val="100000"/>
        </a:lnSpc>
        <a:spcBef>
          <a:spcPts val="0"/>
        </a:spcBef>
        <a:spcAft>
          <a:spcPts val="0"/>
        </a:spcAft>
        <a:buClrTx/>
        <a:buSzTx/>
        <a:buFontTx/>
        <a:buNone/>
        <a:tabLst/>
        <a:defRPr sz="675"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3.xml"/><Relationship Id="rId7" Type="http://schemas.openxmlformats.org/officeDocument/2006/relationships/image" Target="../media/image19.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10.xml"/><Relationship Id="rId11" Type="http://schemas.openxmlformats.org/officeDocument/2006/relationships/image" Target="../media/image21.png"/><Relationship Id="rId5" Type="http://schemas.openxmlformats.org/officeDocument/2006/relationships/tags" Target="../tags/tag5.xml"/><Relationship Id="rId10" Type="http://schemas.microsoft.com/office/2007/relationships/hdphoto" Target="../media/hdphoto2.wdp"/><Relationship Id="rId4" Type="http://schemas.openxmlformats.org/officeDocument/2006/relationships/tags" Target="../tags/tag4.xml"/><Relationship Id="rId9"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ibm.box.com/v/WatsonStudio-W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www.ibm.com/legal/copytrade.shtml"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F751711-12B8-4F35-94D5-E024979956B8}"/>
              </a:ext>
            </a:extLst>
          </p:cNvPr>
          <p:cNvSpPr>
            <a:spLocks noGrp="1"/>
          </p:cNvSpPr>
          <p:nvPr>
            <p:ph type="title"/>
          </p:nvPr>
        </p:nvSpPr>
        <p:spPr>
          <a:xfrm>
            <a:off x="335451" y="1106302"/>
            <a:ext cx="5104454" cy="1610243"/>
          </a:xfrm>
        </p:spPr>
        <p:txBody>
          <a:bodyPr/>
          <a:lstStyle/>
          <a:p>
            <a:r>
              <a:rPr lang="en-US" dirty="0"/>
              <a:t>Section 5</a:t>
            </a:r>
            <a:br>
              <a:rPr lang="en-US" dirty="0"/>
            </a:br>
            <a:br>
              <a:rPr lang="en-US" dirty="0"/>
            </a:br>
            <a:r>
              <a:rPr lang="en-US" dirty="0"/>
              <a:t>Machine Learning in </a:t>
            </a:r>
            <a:br>
              <a:rPr lang="en-US" dirty="0"/>
            </a:br>
            <a:r>
              <a:rPr lang="en-US" dirty="0"/>
              <a:t>Watson Studio</a:t>
            </a:r>
            <a:br>
              <a:rPr lang="en-US" dirty="0"/>
            </a:br>
            <a:br>
              <a:rPr lang="en-US" dirty="0"/>
            </a:br>
            <a:r>
              <a:rPr lang="en-US" dirty="0"/>
              <a:t>[Predictive Data Science]</a:t>
            </a:r>
            <a:endParaRPr lang="en-GB" dirty="0"/>
          </a:p>
        </p:txBody>
      </p:sp>
    </p:spTree>
    <p:extLst>
      <p:ext uri="{BB962C8B-B14F-4D97-AF65-F5344CB8AC3E}">
        <p14:creationId xmlns:p14="http://schemas.microsoft.com/office/powerpoint/2010/main" val="3937380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189D6-C4ED-7F4E-976C-A772B9548550}"/>
              </a:ext>
            </a:extLst>
          </p:cNvPr>
          <p:cNvSpPr>
            <a:spLocks noGrp="1"/>
          </p:cNvSpPr>
          <p:nvPr>
            <p:ph type="title"/>
          </p:nvPr>
        </p:nvSpPr>
        <p:spPr/>
        <p:txBody>
          <a:bodyPr/>
          <a:lstStyle/>
          <a:p>
            <a:r>
              <a:rPr lang="fr-FR" dirty="0" err="1"/>
              <a:t>What</a:t>
            </a:r>
            <a:r>
              <a:rPr lang="fr-FR" dirty="0"/>
              <a:t> </a:t>
            </a:r>
            <a:r>
              <a:rPr lang="fr-FR" dirty="0" err="1"/>
              <a:t>is</a:t>
            </a:r>
            <a:r>
              <a:rPr lang="fr-FR" dirty="0"/>
              <a:t> Machine Learning?</a:t>
            </a:r>
          </a:p>
        </p:txBody>
      </p:sp>
      <p:sp>
        <p:nvSpPr>
          <p:cNvPr id="8" name="Rectangle 7">
            <a:extLst>
              <a:ext uri="{FF2B5EF4-FFF2-40B4-BE49-F238E27FC236}">
                <a16:creationId xmlns:a16="http://schemas.microsoft.com/office/drawing/2014/main" id="{6F2DB236-5E35-D244-A90B-56DF5DC2D740}"/>
              </a:ext>
            </a:extLst>
          </p:cNvPr>
          <p:cNvSpPr/>
          <p:nvPr/>
        </p:nvSpPr>
        <p:spPr>
          <a:xfrm>
            <a:off x="3309781" y="685874"/>
            <a:ext cx="1743853" cy="1578226"/>
          </a:xfrm>
          <a:prstGeom prst="rect">
            <a:avLst/>
          </a:prstGeom>
          <a:solidFill>
            <a:schemeClr val="bg2"/>
          </a:solidFill>
          <a:ln>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1350" b="1" dirty="0">
              <a:solidFill>
                <a:schemeClr val="tx1"/>
              </a:solidFill>
            </a:endParaRPr>
          </a:p>
        </p:txBody>
      </p:sp>
      <p:sp>
        <p:nvSpPr>
          <p:cNvPr id="9" name="Rectangle 8">
            <a:extLst>
              <a:ext uri="{FF2B5EF4-FFF2-40B4-BE49-F238E27FC236}">
                <a16:creationId xmlns:a16="http://schemas.microsoft.com/office/drawing/2014/main" id="{37439477-4A26-214B-809A-1C8E64209EF0}"/>
              </a:ext>
            </a:extLst>
          </p:cNvPr>
          <p:cNvSpPr/>
          <p:nvPr/>
        </p:nvSpPr>
        <p:spPr>
          <a:xfrm>
            <a:off x="3571828" y="905581"/>
            <a:ext cx="1219757" cy="11678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i="1" dirty="0">
                <a:solidFill>
                  <a:schemeClr val="tx1"/>
                </a:solidFill>
              </a:rPr>
              <a:t>ML</a:t>
            </a:r>
          </a:p>
          <a:p>
            <a:pPr algn="ctr">
              <a:defRPr/>
            </a:pPr>
            <a:r>
              <a:rPr lang="en-US" i="1" dirty="0">
                <a:solidFill>
                  <a:schemeClr val="tx1"/>
                </a:solidFill>
              </a:rPr>
              <a:t>Algorithm</a:t>
            </a:r>
          </a:p>
        </p:txBody>
      </p:sp>
      <p:cxnSp>
        <p:nvCxnSpPr>
          <p:cNvPr id="10" name="Straight Arrow Connector 9">
            <a:extLst>
              <a:ext uri="{FF2B5EF4-FFF2-40B4-BE49-F238E27FC236}">
                <a16:creationId xmlns:a16="http://schemas.microsoft.com/office/drawing/2014/main" id="{73C07163-951D-E043-B852-90CB4BF082FD}"/>
              </a:ext>
            </a:extLst>
          </p:cNvPr>
          <p:cNvCxnSpPr/>
          <p:nvPr/>
        </p:nvCxnSpPr>
        <p:spPr>
          <a:xfrm>
            <a:off x="2701056" y="1058633"/>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6" descr="MC900432599[1]">
            <a:extLst>
              <a:ext uri="{FF2B5EF4-FFF2-40B4-BE49-F238E27FC236}">
                <a16:creationId xmlns:a16="http://schemas.microsoft.com/office/drawing/2014/main" id="{F232179B-6D29-FC4D-B8DB-0394E236D8AC}"/>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007430" y="769179"/>
            <a:ext cx="557140" cy="5571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64">
            <a:extLst>
              <a:ext uri="{FF2B5EF4-FFF2-40B4-BE49-F238E27FC236}">
                <a16:creationId xmlns:a16="http://schemas.microsoft.com/office/drawing/2014/main" id="{34F5C9FB-1146-5143-87F4-46F871C88247}"/>
              </a:ext>
            </a:extLst>
          </p:cNvPr>
          <p:cNvSpPr txBox="1">
            <a:spLocks noChangeArrowheads="1"/>
          </p:cNvSpPr>
          <p:nvPr/>
        </p:nvSpPr>
        <p:spPr bwMode="auto">
          <a:xfrm>
            <a:off x="1860458" y="1321680"/>
            <a:ext cx="684803"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Input</a:t>
            </a:r>
          </a:p>
        </p:txBody>
      </p:sp>
      <p:cxnSp>
        <p:nvCxnSpPr>
          <p:cNvPr id="13" name="Straight Arrow Connector 12">
            <a:extLst>
              <a:ext uri="{FF2B5EF4-FFF2-40B4-BE49-F238E27FC236}">
                <a16:creationId xmlns:a16="http://schemas.microsoft.com/office/drawing/2014/main" id="{241E3242-29CC-0E4B-B01D-402B50F096DB}"/>
              </a:ext>
            </a:extLst>
          </p:cNvPr>
          <p:cNvCxnSpPr/>
          <p:nvPr/>
        </p:nvCxnSpPr>
        <p:spPr>
          <a:xfrm>
            <a:off x="5168757" y="1480276"/>
            <a:ext cx="181250" cy="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A7BF32F-2EF3-D34C-81B7-25B4E50ECE95}"/>
              </a:ext>
            </a:extLst>
          </p:cNvPr>
          <p:cNvSpPr txBox="1"/>
          <p:nvPr/>
        </p:nvSpPr>
        <p:spPr>
          <a:xfrm>
            <a:off x="3777028" y="2395054"/>
            <a:ext cx="851515" cy="300082"/>
          </a:xfrm>
          <a:prstGeom prst="rect">
            <a:avLst/>
          </a:prstGeom>
          <a:noFill/>
        </p:spPr>
        <p:txBody>
          <a:bodyPr wrap="none" rtlCol="0">
            <a:spAutoFit/>
          </a:bodyPr>
          <a:lstStyle/>
          <a:p>
            <a:r>
              <a:rPr lang="fr-FR" sz="1350" dirty="0"/>
              <a:t>Training </a:t>
            </a:r>
          </a:p>
        </p:txBody>
      </p:sp>
      <p:sp>
        <p:nvSpPr>
          <p:cNvPr id="17" name="TextBox 64">
            <a:extLst>
              <a:ext uri="{FF2B5EF4-FFF2-40B4-BE49-F238E27FC236}">
                <a16:creationId xmlns:a16="http://schemas.microsoft.com/office/drawing/2014/main" id="{A627C07C-AF30-3147-84FF-0232A32E6357}"/>
              </a:ext>
            </a:extLst>
          </p:cNvPr>
          <p:cNvSpPr txBox="1">
            <a:spLocks noChangeArrowheads="1"/>
          </p:cNvSpPr>
          <p:nvPr/>
        </p:nvSpPr>
        <p:spPr bwMode="auto">
          <a:xfrm>
            <a:off x="1808069" y="2245013"/>
            <a:ext cx="822661"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Output</a:t>
            </a:r>
          </a:p>
        </p:txBody>
      </p:sp>
      <p:pic>
        <p:nvPicPr>
          <p:cNvPr id="19" name="Picture 18">
            <a:extLst>
              <a:ext uri="{FF2B5EF4-FFF2-40B4-BE49-F238E27FC236}">
                <a16:creationId xmlns:a16="http://schemas.microsoft.com/office/drawing/2014/main" id="{B5B7E157-F2F0-254D-A57C-CD622C6FB42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10967" y="1621762"/>
            <a:ext cx="616865" cy="698031"/>
          </a:xfrm>
          <a:prstGeom prst="rect">
            <a:avLst/>
          </a:prstGeom>
        </p:spPr>
      </p:pic>
      <p:cxnSp>
        <p:nvCxnSpPr>
          <p:cNvPr id="14" name="Straight Arrow Connector 13">
            <a:extLst>
              <a:ext uri="{FF2B5EF4-FFF2-40B4-BE49-F238E27FC236}">
                <a16:creationId xmlns:a16="http://schemas.microsoft.com/office/drawing/2014/main" id="{4FFE3689-7ED3-2844-8775-4ABCC568174D}"/>
              </a:ext>
            </a:extLst>
          </p:cNvPr>
          <p:cNvCxnSpPr/>
          <p:nvPr/>
        </p:nvCxnSpPr>
        <p:spPr>
          <a:xfrm>
            <a:off x="2701056" y="1984846"/>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AutoShape 18">
            <a:extLst>
              <a:ext uri="{FF2B5EF4-FFF2-40B4-BE49-F238E27FC236}">
                <a16:creationId xmlns:a16="http://schemas.microsoft.com/office/drawing/2014/main" id="{FAC8D5F6-C117-514C-9CB7-1E0BB1F7A8DD}"/>
              </a:ext>
            </a:extLst>
          </p:cNvPr>
          <p:cNvSpPr>
            <a:spLocks noChangeArrowheads="1"/>
          </p:cNvSpPr>
          <p:nvPr/>
        </p:nvSpPr>
        <p:spPr bwMode="auto">
          <a:xfrm>
            <a:off x="5465130" y="1249028"/>
            <a:ext cx="649920" cy="462498"/>
          </a:xfrm>
          <a:prstGeom prst="roundRect">
            <a:avLst>
              <a:gd name="adj" fmla="val 16667"/>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9525">
            <a:noFill/>
            <a:round/>
            <a:headEnd/>
            <a:tailEnd/>
          </a:ln>
          <a:effectLst>
            <a:outerShdw blurRad="50800" dist="38100" dir="2700000" algn="tl" rotWithShape="0">
              <a:prstClr val="black">
                <a:alpha val="40000"/>
              </a:prstClr>
            </a:outerShdw>
          </a:effectLst>
          <a:extLst/>
        </p:spPr>
        <p:txBody>
          <a:bodyPr wrap="none" anchor="ct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algn="ctr" eaLnBrk="1" hangingPunct="1">
              <a:defRPr/>
            </a:pPr>
            <a:endParaRPr lang="en-US" altLang="en-US" dirty="0">
              <a:effectLst>
                <a:outerShdw blurRad="38100" dist="38100" dir="2700000" algn="tl">
                  <a:srgbClr val="FFFFFF"/>
                </a:outerShdw>
              </a:effectLst>
              <a:latin typeface="Arial" panose="020B0604020202020204" pitchFamily="34" charset="0"/>
            </a:endParaRPr>
          </a:p>
          <a:p>
            <a:pPr algn="ctr" eaLnBrk="1" hangingPunct="1">
              <a:defRPr/>
            </a:pPr>
            <a:r>
              <a:rPr lang="en-US" altLang="en-US" sz="1350" b="1" dirty="0">
                <a:effectLst>
                  <a:outerShdw blurRad="38100" dist="38100" dir="2700000" algn="tl">
                    <a:srgbClr val="FFFFFF"/>
                  </a:outerShdw>
                </a:effectLst>
                <a:latin typeface="Arial" panose="020B0604020202020204" pitchFamily="34" charset="0"/>
              </a:rPr>
              <a:t>Model</a:t>
            </a: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p:txBody>
      </p:sp>
      <p:sp>
        <p:nvSpPr>
          <p:cNvPr id="18" name="Rectangle 17">
            <a:extLst>
              <a:ext uri="{FF2B5EF4-FFF2-40B4-BE49-F238E27FC236}">
                <a16:creationId xmlns:a16="http://schemas.microsoft.com/office/drawing/2014/main" id="{8718AAB0-06AB-7449-8D6C-FF8C9CFCE6F7}"/>
              </a:ext>
            </a:extLst>
          </p:cNvPr>
          <p:cNvSpPr/>
          <p:nvPr/>
        </p:nvSpPr>
        <p:spPr>
          <a:xfrm>
            <a:off x="3309781" y="2887630"/>
            <a:ext cx="1743853" cy="1578226"/>
          </a:xfrm>
          <a:prstGeom prst="rect">
            <a:avLst/>
          </a:prstGeom>
          <a:solidFill>
            <a:schemeClr val="bg2"/>
          </a:solidFill>
          <a:ln>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1350" b="1" dirty="0">
              <a:solidFill>
                <a:schemeClr val="tx1"/>
              </a:solidFill>
            </a:endParaRPr>
          </a:p>
        </p:txBody>
      </p:sp>
      <p:sp>
        <p:nvSpPr>
          <p:cNvPr id="20" name="Rectangle 19">
            <a:extLst>
              <a:ext uri="{FF2B5EF4-FFF2-40B4-BE49-F238E27FC236}">
                <a16:creationId xmlns:a16="http://schemas.microsoft.com/office/drawing/2014/main" id="{83848152-00C3-4340-B23A-0519E09D03B7}"/>
              </a:ext>
            </a:extLst>
          </p:cNvPr>
          <p:cNvSpPr/>
          <p:nvPr/>
        </p:nvSpPr>
        <p:spPr>
          <a:xfrm>
            <a:off x="3571828" y="3107337"/>
            <a:ext cx="1219757" cy="11678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i="1" dirty="0">
                <a:solidFill>
                  <a:schemeClr val="tx1"/>
                </a:solidFill>
              </a:rPr>
              <a:t>ML runtime</a:t>
            </a:r>
          </a:p>
        </p:txBody>
      </p:sp>
      <p:cxnSp>
        <p:nvCxnSpPr>
          <p:cNvPr id="21" name="Straight Arrow Connector 20">
            <a:extLst>
              <a:ext uri="{FF2B5EF4-FFF2-40B4-BE49-F238E27FC236}">
                <a16:creationId xmlns:a16="http://schemas.microsoft.com/office/drawing/2014/main" id="{62F1E246-EC88-A540-A436-74D1F7405320}"/>
              </a:ext>
            </a:extLst>
          </p:cNvPr>
          <p:cNvCxnSpPr/>
          <p:nvPr/>
        </p:nvCxnSpPr>
        <p:spPr>
          <a:xfrm>
            <a:off x="2732817" y="3249505"/>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16" descr="MC900432599[1]">
            <a:extLst>
              <a:ext uri="{FF2B5EF4-FFF2-40B4-BE49-F238E27FC236}">
                <a16:creationId xmlns:a16="http://schemas.microsoft.com/office/drawing/2014/main" id="{E7593371-629D-1C41-9140-D3DAEC0F7019}"/>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007430" y="2970936"/>
            <a:ext cx="557140" cy="5571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3" name="TextBox 64">
            <a:extLst>
              <a:ext uri="{FF2B5EF4-FFF2-40B4-BE49-F238E27FC236}">
                <a16:creationId xmlns:a16="http://schemas.microsoft.com/office/drawing/2014/main" id="{EF6DCC39-ABB2-3348-827E-740F70BE868F}"/>
              </a:ext>
            </a:extLst>
          </p:cNvPr>
          <p:cNvSpPr txBox="1">
            <a:spLocks noChangeArrowheads="1"/>
          </p:cNvSpPr>
          <p:nvPr/>
        </p:nvSpPr>
        <p:spPr bwMode="auto">
          <a:xfrm>
            <a:off x="1860458" y="3523436"/>
            <a:ext cx="684803"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Input</a:t>
            </a:r>
          </a:p>
        </p:txBody>
      </p:sp>
      <p:cxnSp>
        <p:nvCxnSpPr>
          <p:cNvPr id="24" name="Straight Arrow Connector 23">
            <a:extLst>
              <a:ext uri="{FF2B5EF4-FFF2-40B4-BE49-F238E27FC236}">
                <a16:creationId xmlns:a16="http://schemas.microsoft.com/office/drawing/2014/main" id="{DB1A2599-C5E2-9C4E-8F9F-80A6D6A377F1}"/>
              </a:ext>
            </a:extLst>
          </p:cNvPr>
          <p:cNvCxnSpPr/>
          <p:nvPr/>
        </p:nvCxnSpPr>
        <p:spPr>
          <a:xfrm>
            <a:off x="5168757" y="3682033"/>
            <a:ext cx="181250" cy="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E53BA6A2-11E2-A545-A36C-993C6D96186D}"/>
              </a:ext>
            </a:extLst>
          </p:cNvPr>
          <p:cNvSpPr txBox="1"/>
          <p:nvPr/>
        </p:nvSpPr>
        <p:spPr>
          <a:xfrm>
            <a:off x="3777028" y="4596810"/>
            <a:ext cx="819455" cy="300082"/>
          </a:xfrm>
          <a:prstGeom prst="rect">
            <a:avLst/>
          </a:prstGeom>
          <a:noFill/>
        </p:spPr>
        <p:txBody>
          <a:bodyPr wrap="none" rtlCol="0">
            <a:spAutoFit/>
          </a:bodyPr>
          <a:lstStyle/>
          <a:p>
            <a:r>
              <a:rPr lang="fr-FR" sz="1350" dirty="0" err="1"/>
              <a:t>Scoring</a:t>
            </a:r>
            <a:r>
              <a:rPr lang="fr-FR" sz="1350" dirty="0"/>
              <a:t> </a:t>
            </a:r>
          </a:p>
        </p:txBody>
      </p:sp>
      <p:sp>
        <p:nvSpPr>
          <p:cNvPr id="26" name="TextBox 64">
            <a:extLst>
              <a:ext uri="{FF2B5EF4-FFF2-40B4-BE49-F238E27FC236}">
                <a16:creationId xmlns:a16="http://schemas.microsoft.com/office/drawing/2014/main" id="{8A99DE65-FD02-D840-A684-1DAC6DAFB6CB}"/>
              </a:ext>
            </a:extLst>
          </p:cNvPr>
          <p:cNvSpPr txBox="1">
            <a:spLocks noChangeArrowheads="1"/>
          </p:cNvSpPr>
          <p:nvPr/>
        </p:nvSpPr>
        <p:spPr bwMode="auto">
          <a:xfrm>
            <a:off x="5430509" y="3836124"/>
            <a:ext cx="822661"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Output</a:t>
            </a:r>
          </a:p>
        </p:txBody>
      </p:sp>
      <p:pic>
        <p:nvPicPr>
          <p:cNvPr id="27" name="Picture 26">
            <a:extLst>
              <a:ext uri="{FF2B5EF4-FFF2-40B4-BE49-F238E27FC236}">
                <a16:creationId xmlns:a16="http://schemas.microsoft.com/office/drawing/2014/main" id="{66816E98-4A59-2740-9275-6F91D5DD990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466784" y="3214037"/>
            <a:ext cx="616865" cy="698031"/>
          </a:xfrm>
          <a:prstGeom prst="rect">
            <a:avLst/>
          </a:prstGeom>
        </p:spPr>
      </p:pic>
      <p:cxnSp>
        <p:nvCxnSpPr>
          <p:cNvPr id="28" name="Straight Arrow Connector 27">
            <a:extLst>
              <a:ext uri="{FF2B5EF4-FFF2-40B4-BE49-F238E27FC236}">
                <a16:creationId xmlns:a16="http://schemas.microsoft.com/office/drawing/2014/main" id="{FADA0069-2139-B943-9281-C6A5B18E1C07}"/>
              </a:ext>
            </a:extLst>
          </p:cNvPr>
          <p:cNvCxnSpPr/>
          <p:nvPr/>
        </p:nvCxnSpPr>
        <p:spPr>
          <a:xfrm>
            <a:off x="2748706" y="4142807"/>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AutoShape 18">
            <a:extLst>
              <a:ext uri="{FF2B5EF4-FFF2-40B4-BE49-F238E27FC236}">
                <a16:creationId xmlns:a16="http://schemas.microsoft.com/office/drawing/2014/main" id="{CF5B4BB6-0022-2343-8CFA-7C726489304D}"/>
              </a:ext>
            </a:extLst>
          </p:cNvPr>
          <p:cNvSpPr>
            <a:spLocks noChangeArrowheads="1"/>
          </p:cNvSpPr>
          <p:nvPr/>
        </p:nvSpPr>
        <p:spPr bwMode="auto">
          <a:xfrm>
            <a:off x="1940798" y="3903147"/>
            <a:ext cx="649920" cy="462498"/>
          </a:xfrm>
          <a:prstGeom prst="roundRect">
            <a:avLst>
              <a:gd name="adj" fmla="val 16667"/>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9525">
            <a:noFill/>
            <a:round/>
            <a:headEnd/>
            <a:tailEnd/>
          </a:ln>
          <a:effectLst>
            <a:outerShdw blurRad="50800" dist="38100" dir="2700000" algn="tl" rotWithShape="0">
              <a:prstClr val="black">
                <a:alpha val="40000"/>
              </a:prstClr>
            </a:outerShdw>
          </a:effectLst>
          <a:extLst/>
        </p:spPr>
        <p:txBody>
          <a:bodyPr wrap="none" anchor="ct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algn="ctr" eaLnBrk="1" hangingPunct="1">
              <a:defRPr/>
            </a:pPr>
            <a:endParaRPr lang="en-US" altLang="en-US" dirty="0">
              <a:effectLst>
                <a:outerShdw blurRad="38100" dist="38100" dir="2700000" algn="tl">
                  <a:srgbClr val="FFFFFF"/>
                </a:outerShdw>
              </a:effectLst>
              <a:latin typeface="Arial" panose="020B0604020202020204" pitchFamily="34" charset="0"/>
            </a:endParaRPr>
          </a:p>
          <a:p>
            <a:pPr algn="ctr" eaLnBrk="1" hangingPunct="1">
              <a:defRPr/>
            </a:pPr>
            <a:r>
              <a:rPr lang="en-US" altLang="en-US" sz="1350" b="1" dirty="0">
                <a:effectLst>
                  <a:outerShdw blurRad="38100" dist="38100" dir="2700000" algn="tl">
                    <a:srgbClr val="FFFFFF"/>
                  </a:outerShdw>
                </a:effectLst>
                <a:latin typeface="Arial" panose="020B0604020202020204" pitchFamily="34" charset="0"/>
              </a:rPr>
              <a:t>Model</a:t>
            </a: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p:txBody>
      </p:sp>
      <p:sp>
        <p:nvSpPr>
          <p:cNvPr id="32" name="TextBox 31">
            <a:extLst>
              <a:ext uri="{FF2B5EF4-FFF2-40B4-BE49-F238E27FC236}">
                <a16:creationId xmlns:a16="http://schemas.microsoft.com/office/drawing/2014/main" id="{DB7C019A-FF09-FA45-8AFC-BC1DFC334758}"/>
              </a:ext>
            </a:extLst>
          </p:cNvPr>
          <p:cNvSpPr txBox="1"/>
          <p:nvPr/>
        </p:nvSpPr>
        <p:spPr>
          <a:xfrm>
            <a:off x="7348724" y="3479384"/>
            <a:ext cx="607859" cy="369332"/>
          </a:xfrm>
          <a:prstGeom prst="rect">
            <a:avLst/>
          </a:prstGeom>
          <a:noFill/>
        </p:spPr>
        <p:txBody>
          <a:bodyPr wrap="none" rtlCol="0">
            <a:spAutoFit/>
          </a:bodyPr>
          <a:lstStyle/>
          <a:p>
            <a:r>
              <a:rPr lang="fr-FR" dirty="0" err="1"/>
              <a:t>Ops</a:t>
            </a:r>
            <a:endParaRPr lang="fr-FR" dirty="0"/>
          </a:p>
        </p:txBody>
      </p:sp>
      <p:sp>
        <p:nvSpPr>
          <p:cNvPr id="6" name="Right Brace 5">
            <a:extLst>
              <a:ext uri="{FF2B5EF4-FFF2-40B4-BE49-F238E27FC236}">
                <a16:creationId xmlns:a16="http://schemas.microsoft.com/office/drawing/2014/main" id="{A6FDF18B-2133-294B-B01E-03132F95AB08}"/>
              </a:ext>
            </a:extLst>
          </p:cNvPr>
          <p:cNvSpPr/>
          <p:nvPr/>
        </p:nvSpPr>
        <p:spPr>
          <a:xfrm>
            <a:off x="6867031" y="2984678"/>
            <a:ext cx="416378" cy="1394710"/>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fr-FR" sz="1350"/>
          </a:p>
        </p:txBody>
      </p:sp>
      <p:sp>
        <p:nvSpPr>
          <p:cNvPr id="34" name="TextBox 33">
            <a:extLst>
              <a:ext uri="{FF2B5EF4-FFF2-40B4-BE49-F238E27FC236}">
                <a16:creationId xmlns:a16="http://schemas.microsoft.com/office/drawing/2014/main" id="{6A9CACB5-EBAA-F340-922A-B5686F2F8016}"/>
              </a:ext>
            </a:extLst>
          </p:cNvPr>
          <p:cNvSpPr txBox="1"/>
          <p:nvPr/>
        </p:nvSpPr>
        <p:spPr>
          <a:xfrm>
            <a:off x="7307902" y="1250662"/>
            <a:ext cx="595035" cy="369332"/>
          </a:xfrm>
          <a:prstGeom prst="rect">
            <a:avLst/>
          </a:prstGeom>
          <a:noFill/>
        </p:spPr>
        <p:txBody>
          <a:bodyPr wrap="none" rtlCol="0">
            <a:spAutoFit/>
          </a:bodyPr>
          <a:lstStyle/>
          <a:p>
            <a:r>
              <a:rPr lang="fr-FR" dirty="0"/>
              <a:t>Dev</a:t>
            </a:r>
          </a:p>
        </p:txBody>
      </p:sp>
      <p:sp>
        <p:nvSpPr>
          <p:cNvPr id="35" name="Right Brace 34">
            <a:extLst>
              <a:ext uri="{FF2B5EF4-FFF2-40B4-BE49-F238E27FC236}">
                <a16:creationId xmlns:a16="http://schemas.microsoft.com/office/drawing/2014/main" id="{24BDFCCE-4E82-304D-ACCF-D802A73270C4}"/>
              </a:ext>
            </a:extLst>
          </p:cNvPr>
          <p:cNvSpPr/>
          <p:nvPr/>
        </p:nvSpPr>
        <p:spPr>
          <a:xfrm>
            <a:off x="6826210" y="755956"/>
            <a:ext cx="416378" cy="1394710"/>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fr-FR" sz="1350"/>
          </a:p>
        </p:txBody>
      </p:sp>
      <p:sp>
        <p:nvSpPr>
          <p:cNvPr id="36" name="Curved Right Arrow 35">
            <a:extLst>
              <a:ext uri="{FF2B5EF4-FFF2-40B4-BE49-F238E27FC236}">
                <a16:creationId xmlns:a16="http://schemas.microsoft.com/office/drawing/2014/main" id="{78D9398E-8FE7-CA4D-86C6-499ACEED1426}"/>
              </a:ext>
            </a:extLst>
          </p:cNvPr>
          <p:cNvSpPr/>
          <p:nvPr/>
        </p:nvSpPr>
        <p:spPr>
          <a:xfrm>
            <a:off x="587784" y="1058632"/>
            <a:ext cx="779318" cy="2764886"/>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60">
              <a:solidFill>
                <a:schemeClr val="tx1"/>
              </a:solidFill>
            </a:endParaRPr>
          </a:p>
        </p:txBody>
      </p:sp>
      <p:sp>
        <p:nvSpPr>
          <p:cNvPr id="7" name="TextBox 6">
            <a:extLst>
              <a:ext uri="{FF2B5EF4-FFF2-40B4-BE49-F238E27FC236}">
                <a16:creationId xmlns:a16="http://schemas.microsoft.com/office/drawing/2014/main" id="{F20818E8-7250-9A4D-AB86-253A1C82E384}"/>
              </a:ext>
            </a:extLst>
          </p:cNvPr>
          <p:cNvSpPr txBox="1"/>
          <p:nvPr/>
        </p:nvSpPr>
        <p:spPr>
          <a:xfrm rot="16200000">
            <a:off x="477171" y="2211752"/>
            <a:ext cx="1144865" cy="461665"/>
          </a:xfrm>
          <a:prstGeom prst="rect">
            <a:avLst/>
          </a:prstGeom>
          <a:noFill/>
        </p:spPr>
        <p:txBody>
          <a:bodyPr wrap="none" rtlCol="0">
            <a:spAutoFit/>
          </a:bodyPr>
          <a:lstStyle/>
          <a:p>
            <a:r>
              <a:rPr lang="fr-FR" sz="2400" dirty="0" err="1"/>
              <a:t>Deploy</a:t>
            </a:r>
            <a:endParaRPr lang="fr-FR" sz="2400" dirty="0"/>
          </a:p>
        </p:txBody>
      </p:sp>
    </p:spTree>
    <p:extLst>
      <p:ext uri="{BB962C8B-B14F-4D97-AF65-F5344CB8AC3E}">
        <p14:creationId xmlns:p14="http://schemas.microsoft.com/office/powerpoint/2010/main" val="100020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5" name="Straight Connector 174"/>
          <p:cNvCxnSpPr/>
          <p:nvPr/>
        </p:nvCxnSpPr>
        <p:spPr>
          <a:xfrm>
            <a:off x="6996363" y="2212264"/>
            <a:ext cx="432207" cy="0"/>
          </a:xfrm>
          <a:prstGeom prst="line">
            <a:avLst/>
          </a:prstGeom>
          <a:noFill/>
          <a:ln w="38100" cap="flat">
            <a:solidFill>
              <a:srgbClr val="BF0A13"/>
            </a:solidFill>
            <a:prstDash val="sysDot"/>
            <a:miter lim="400000"/>
          </a:ln>
          <a:effectLst/>
          <a:sp3d/>
        </p:spPr>
        <p:style>
          <a:lnRef idx="0">
            <a:scrgbClr r="0" g="0" b="0"/>
          </a:lnRef>
          <a:fillRef idx="0">
            <a:scrgbClr r="0" g="0" b="0"/>
          </a:fillRef>
          <a:effectRef idx="0">
            <a:scrgbClr r="0" g="0" b="0"/>
          </a:effectRef>
          <a:fontRef idx="none"/>
        </p:style>
      </p:cxnSp>
      <p:sp>
        <p:nvSpPr>
          <p:cNvPr id="2" name="Content Placeholder 1"/>
          <p:cNvSpPr>
            <a:spLocks noGrp="1"/>
          </p:cNvSpPr>
          <p:nvPr>
            <p:ph idx="1"/>
          </p:nvPr>
        </p:nvSpPr>
        <p:spPr>
          <a:xfrm>
            <a:off x="442609" y="3694956"/>
            <a:ext cx="8046586" cy="1026494"/>
          </a:xfrm>
        </p:spPr>
        <p:txBody>
          <a:bodyPr/>
          <a:lstStyle/>
          <a:p>
            <a:pPr>
              <a:buFont typeface="Wingdings" charset="2"/>
              <a:buChar char="§"/>
            </a:pPr>
            <a:r>
              <a:rPr lang="en-US" sz="1400" dirty="0"/>
              <a:t>Machine learning </a:t>
            </a:r>
            <a:r>
              <a:rPr lang="en-US" sz="1400" dirty="0">
                <a:solidFill>
                  <a:srgbClr val="DC2680"/>
                </a:solidFill>
              </a:rPr>
              <a:t>detects</a:t>
            </a:r>
            <a:r>
              <a:rPr lang="en-US" sz="1400" dirty="0"/>
              <a:t> if models fall out of spec — and </a:t>
            </a:r>
            <a:r>
              <a:rPr lang="en-US" sz="1400" dirty="0">
                <a:solidFill>
                  <a:srgbClr val="DC2680"/>
                </a:solidFill>
              </a:rPr>
              <a:t>automatically retrains</a:t>
            </a:r>
            <a:r>
              <a:rPr lang="en-US" sz="1400" dirty="0"/>
              <a:t> when they do</a:t>
            </a:r>
          </a:p>
          <a:p>
            <a:pPr>
              <a:buFont typeface="Wingdings" charset="2"/>
              <a:buChar char="§"/>
            </a:pPr>
            <a:r>
              <a:rPr lang="en-US" sz="1400" dirty="0"/>
              <a:t>Fully integrated </a:t>
            </a:r>
            <a:r>
              <a:rPr lang="en-US" sz="1400" dirty="0">
                <a:solidFill>
                  <a:srgbClr val="DC2680"/>
                </a:solidFill>
              </a:rPr>
              <a:t>model management</a:t>
            </a:r>
            <a:r>
              <a:rPr lang="en-US" sz="1400" dirty="0"/>
              <a:t> means data scientists, app developers &amp; operations can use the same environment</a:t>
            </a:r>
          </a:p>
        </p:txBody>
      </p:sp>
      <p:grpSp>
        <p:nvGrpSpPr>
          <p:cNvPr id="53" name="Group 52"/>
          <p:cNvGrpSpPr/>
          <p:nvPr/>
        </p:nvGrpSpPr>
        <p:grpSpPr>
          <a:xfrm>
            <a:off x="1324423" y="3219936"/>
            <a:ext cx="6858000" cy="425989"/>
            <a:chOff x="4748" y="2309432"/>
            <a:chExt cx="12192000" cy="757313"/>
          </a:xfrm>
        </p:grpSpPr>
        <p:sp>
          <p:nvSpPr>
            <p:cNvPr id="54" name="Rectangle 53"/>
            <p:cNvSpPr/>
            <p:nvPr/>
          </p:nvSpPr>
          <p:spPr>
            <a:xfrm>
              <a:off x="4748" y="2309432"/>
              <a:ext cx="12192000" cy="757313"/>
            </a:xfrm>
            <a:prstGeom prst="rect">
              <a:avLst/>
            </a:prstGeom>
            <a:solidFill>
              <a:srgbClr val="1C354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800" eaLnBrk="0" fontAlgn="base" hangingPunct="0">
                <a:spcBef>
                  <a:spcPct val="0"/>
                </a:spcBef>
                <a:spcAft>
                  <a:spcPct val="0"/>
                </a:spcAft>
              </a:pPr>
              <a:endParaRPr lang="en-US" sz="900">
                <a:solidFill>
                  <a:srgbClr val="FFFFFF"/>
                </a:solidFill>
                <a:latin typeface="Helvetica Light"/>
              </a:endParaRPr>
            </a:p>
          </p:txBody>
        </p:sp>
        <p:grpSp>
          <p:nvGrpSpPr>
            <p:cNvPr id="56" name="Group 55"/>
            <p:cNvGrpSpPr/>
            <p:nvPr/>
          </p:nvGrpSpPr>
          <p:grpSpPr>
            <a:xfrm>
              <a:off x="679190" y="2403592"/>
              <a:ext cx="568455" cy="568991"/>
              <a:chOff x="3754438" y="457200"/>
              <a:chExt cx="1684337" cy="1685926"/>
            </a:xfrm>
          </p:grpSpPr>
          <p:sp>
            <p:nvSpPr>
              <p:cNvPr id="103" name="Freeform 29"/>
              <p:cNvSpPr>
                <a:spLocks/>
              </p:cNvSpPr>
              <p:nvPr/>
            </p:nvSpPr>
            <p:spPr bwMode="auto">
              <a:xfrm>
                <a:off x="4386263" y="1206500"/>
                <a:ext cx="438150" cy="454025"/>
              </a:xfrm>
              <a:custGeom>
                <a:avLst/>
                <a:gdLst>
                  <a:gd name="T0" fmla="*/ 262 w 262"/>
                  <a:gd name="T1" fmla="*/ 271 h 271"/>
                  <a:gd name="T2" fmla="*/ 262 w 262"/>
                  <a:gd name="T3" fmla="*/ 271 h 271"/>
                  <a:gd name="T4" fmla="*/ 161 w 262"/>
                  <a:gd name="T5" fmla="*/ 143 h 271"/>
                  <a:gd name="T6" fmla="*/ 205 w 262"/>
                  <a:gd name="T7" fmla="*/ 75 h 271"/>
                  <a:gd name="T8" fmla="*/ 131 w 262"/>
                  <a:gd name="T9" fmla="*/ 0 h 271"/>
                  <a:gd name="T10" fmla="*/ 56 w 262"/>
                  <a:gd name="T11" fmla="*/ 75 h 271"/>
                  <a:gd name="T12" fmla="*/ 100 w 262"/>
                  <a:gd name="T13" fmla="*/ 143 h 271"/>
                  <a:gd name="T14" fmla="*/ 0 w 262"/>
                  <a:gd name="T15" fmla="*/ 271 h 2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271">
                    <a:moveTo>
                      <a:pt x="262" y="271"/>
                    </a:moveTo>
                    <a:lnTo>
                      <a:pt x="262" y="271"/>
                    </a:lnTo>
                    <a:cubicBezTo>
                      <a:pt x="262" y="209"/>
                      <a:pt x="219" y="157"/>
                      <a:pt x="161" y="143"/>
                    </a:cubicBezTo>
                    <a:cubicBezTo>
                      <a:pt x="187" y="132"/>
                      <a:pt x="205" y="105"/>
                      <a:pt x="205" y="75"/>
                    </a:cubicBezTo>
                    <a:cubicBezTo>
                      <a:pt x="205" y="34"/>
                      <a:pt x="172" y="0"/>
                      <a:pt x="131" y="0"/>
                    </a:cubicBezTo>
                    <a:cubicBezTo>
                      <a:pt x="89" y="0"/>
                      <a:pt x="56" y="34"/>
                      <a:pt x="56" y="75"/>
                    </a:cubicBezTo>
                    <a:cubicBezTo>
                      <a:pt x="56" y="105"/>
                      <a:pt x="74" y="132"/>
                      <a:pt x="100" y="143"/>
                    </a:cubicBezTo>
                    <a:cubicBezTo>
                      <a:pt x="43" y="157"/>
                      <a:pt x="0" y="209"/>
                      <a:pt x="0" y="271"/>
                    </a:cubicBezTo>
                  </a:path>
                </a:pathLst>
              </a:custGeom>
              <a:noFill/>
              <a:ln w="19050"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04" name="Freeform 30"/>
              <p:cNvSpPr>
                <a:spLocks/>
              </p:cNvSpPr>
              <p:nvPr/>
            </p:nvSpPr>
            <p:spPr bwMode="auto">
              <a:xfrm>
                <a:off x="4818063" y="1308100"/>
                <a:ext cx="139700" cy="139700"/>
              </a:xfrm>
              <a:custGeom>
                <a:avLst/>
                <a:gdLst>
                  <a:gd name="T0" fmla="*/ 84 w 84"/>
                  <a:gd name="T1" fmla="*/ 42 h 84"/>
                  <a:gd name="T2" fmla="*/ 84 w 84"/>
                  <a:gd name="T3" fmla="*/ 42 h 84"/>
                  <a:gd name="T4" fmla="*/ 42 w 84"/>
                  <a:gd name="T5" fmla="*/ 0 h 84"/>
                  <a:gd name="T6" fmla="*/ 0 w 84"/>
                  <a:gd name="T7" fmla="*/ 42 h 84"/>
                  <a:gd name="T8" fmla="*/ 42 w 84"/>
                  <a:gd name="T9" fmla="*/ 84 h 84"/>
                  <a:gd name="T10" fmla="*/ 84 w 84"/>
                  <a:gd name="T11" fmla="*/ 42 h 84"/>
                  <a:gd name="T12" fmla="*/ 84 w 84"/>
                  <a:gd name="T13" fmla="*/ 42 h 84"/>
                </a:gdLst>
                <a:ahLst/>
                <a:cxnLst>
                  <a:cxn ang="0">
                    <a:pos x="T0" y="T1"/>
                  </a:cxn>
                  <a:cxn ang="0">
                    <a:pos x="T2" y="T3"/>
                  </a:cxn>
                  <a:cxn ang="0">
                    <a:pos x="T4" y="T5"/>
                  </a:cxn>
                  <a:cxn ang="0">
                    <a:pos x="T6" y="T7"/>
                  </a:cxn>
                  <a:cxn ang="0">
                    <a:pos x="T8" y="T9"/>
                  </a:cxn>
                  <a:cxn ang="0">
                    <a:pos x="T10" y="T11"/>
                  </a:cxn>
                  <a:cxn ang="0">
                    <a:pos x="T12" y="T13"/>
                  </a:cxn>
                </a:cxnLst>
                <a:rect l="0" t="0" r="r" b="b"/>
                <a:pathLst>
                  <a:path w="84" h="84">
                    <a:moveTo>
                      <a:pt x="84" y="42"/>
                    </a:moveTo>
                    <a:lnTo>
                      <a:pt x="84" y="42"/>
                    </a:lnTo>
                    <a:cubicBezTo>
                      <a:pt x="84" y="19"/>
                      <a:pt x="65" y="0"/>
                      <a:pt x="42" y="0"/>
                    </a:cubicBezTo>
                    <a:cubicBezTo>
                      <a:pt x="19" y="0"/>
                      <a:pt x="0" y="19"/>
                      <a:pt x="0" y="42"/>
                    </a:cubicBezTo>
                    <a:cubicBezTo>
                      <a:pt x="0" y="65"/>
                      <a:pt x="19" y="84"/>
                      <a:pt x="42" y="84"/>
                    </a:cubicBezTo>
                    <a:cubicBezTo>
                      <a:pt x="65" y="84"/>
                      <a:pt x="84" y="65"/>
                      <a:pt x="84" y="42"/>
                    </a:cubicBezTo>
                    <a:lnTo>
                      <a:pt x="84" y="42"/>
                    </a:lnTo>
                    <a:close/>
                  </a:path>
                </a:pathLst>
              </a:custGeom>
              <a:noFill/>
              <a:ln w="19050"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05" name="Freeform 31"/>
              <p:cNvSpPr>
                <a:spLocks/>
              </p:cNvSpPr>
              <p:nvPr/>
            </p:nvSpPr>
            <p:spPr bwMode="auto">
              <a:xfrm>
                <a:off x="4533900" y="952500"/>
                <a:ext cx="141288" cy="141288"/>
              </a:xfrm>
              <a:custGeom>
                <a:avLst/>
                <a:gdLst>
                  <a:gd name="T0" fmla="*/ 84 w 84"/>
                  <a:gd name="T1" fmla="*/ 42 h 84"/>
                  <a:gd name="T2" fmla="*/ 84 w 84"/>
                  <a:gd name="T3" fmla="*/ 42 h 84"/>
                  <a:gd name="T4" fmla="*/ 42 w 84"/>
                  <a:gd name="T5" fmla="*/ 0 h 84"/>
                  <a:gd name="T6" fmla="*/ 0 w 84"/>
                  <a:gd name="T7" fmla="*/ 42 h 84"/>
                  <a:gd name="T8" fmla="*/ 42 w 84"/>
                  <a:gd name="T9" fmla="*/ 84 h 84"/>
                  <a:gd name="T10" fmla="*/ 84 w 84"/>
                  <a:gd name="T11" fmla="*/ 42 h 84"/>
                  <a:gd name="T12" fmla="*/ 84 w 84"/>
                  <a:gd name="T13" fmla="*/ 42 h 84"/>
                </a:gdLst>
                <a:ahLst/>
                <a:cxnLst>
                  <a:cxn ang="0">
                    <a:pos x="T0" y="T1"/>
                  </a:cxn>
                  <a:cxn ang="0">
                    <a:pos x="T2" y="T3"/>
                  </a:cxn>
                  <a:cxn ang="0">
                    <a:pos x="T4" y="T5"/>
                  </a:cxn>
                  <a:cxn ang="0">
                    <a:pos x="T6" y="T7"/>
                  </a:cxn>
                  <a:cxn ang="0">
                    <a:pos x="T8" y="T9"/>
                  </a:cxn>
                  <a:cxn ang="0">
                    <a:pos x="T10" y="T11"/>
                  </a:cxn>
                  <a:cxn ang="0">
                    <a:pos x="T12" y="T13"/>
                  </a:cxn>
                </a:cxnLst>
                <a:rect l="0" t="0" r="r" b="b"/>
                <a:pathLst>
                  <a:path w="84" h="84">
                    <a:moveTo>
                      <a:pt x="84" y="42"/>
                    </a:moveTo>
                    <a:lnTo>
                      <a:pt x="84" y="42"/>
                    </a:lnTo>
                    <a:cubicBezTo>
                      <a:pt x="84" y="19"/>
                      <a:pt x="65" y="0"/>
                      <a:pt x="42" y="0"/>
                    </a:cubicBezTo>
                    <a:cubicBezTo>
                      <a:pt x="19" y="0"/>
                      <a:pt x="0" y="19"/>
                      <a:pt x="0" y="42"/>
                    </a:cubicBezTo>
                    <a:cubicBezTo>
                      <a:pt x="0" y="65"/>
                      <a:pt x="19" y="84"/>
                      <a:pt x="42" y="84"/>
                    </a:cubicBezTo>
                    <a:cubicBezTo>
                      <a:pt x="65" y="84"/>
                      <a:pt x="84" y="65"/>
                      <a:pt x="84" y="42"/>
                    </a:cubicBezTo>
                    <a:lnTo>
                      <a:pt x="84" y="42"/>
                    </a:lnTo>
                    <a:close/>
                  </a:path>
                </a:pathLst>
              </a:custGeom>
              <a:noFill/>
              <a:ln w="19050"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06" name="Freeform 32"/>
              <p:cNvSpPr>
                <a:spLocks/>
              </p:cNvSpPr>
              <p:nvPr/>
            </p:nvSpPr>
            <p:spPr bwMode="auto">
              <a:xfrm>
                <a:off x="4279900" y="1058863"/>
                <a:ext cx="141288" cy="139700"/>
              </a:xfrm>
              <a:custGeom>
                <a:avLst/>
                <a:gdLst>
                  <a:gd name="T0" fmla="*/ 84 w 84"/>
                  <a:gd name="T1" fmla="*/ 0 h 84"/>
                  <a:gd name="T2" fmla="*/ 84 w 84"/>
                  <a:gd name="T3" fmla="*/ 0 h 84"/>
                  <a:gd name="T4" fmla="*/ 0 w 84"/>
                  <a:gd name="T5" fmla="*/ 0 h 84"/>
                  <a:gd name="T6" fmla="*/ 0 w 84"/>
                  <a:gd name="T7" fmla="*/ 84 h 84"/>
                  <a:gd name="T8" fmla="*/ 84 w 84"/>
                  <a:gd name="T9" fmla="*/ 84 h 84"/>
                  <a:gd name="T10" fmla="*/ 84 w 84"/>
                  <a:gd name="T11" fmla="*/ 0 h 84"/>
                </a:gdLst>
                <a:ahLst/>
                <a:cxnLst>
                  <a:cxn ang="0">
                    <a:pos x="T0" y="T1"/>
                  </a:cxn>
                  <a:cxn ang="0">
                    <a:pos x="T2" y="T3"/>
                  </a:cxn>
                  <a:cxn ang="0">
                    <a:pos x="T4" y="T5"/>
                  </a:cxn>
                  <a:cxn ang="0">
                    <a:pos x="T6" y="T7"/>
                  </a:cxn>
                  <a:cxn ang="0">
                    <a:pos x="T8" y="T9"/>
                  </a:cxn>
                  <a:cxn ang="0">
                    <a:pos x="T10" y="T11"/>
                  </a:cxn>
                </a:cxnLst>
                <a:rect l="0" t="0" r="r" b="b"/>
                <a:pathLst>
                  <a:path w="84" h="84">
                    <a:moveTo>
                      <a:pt x="84" y="0"/>
                    </a:moveTo>
                    <a:lnTo>
                      <a:pt x="84" y="0"/>
                    </a:lnTo>
                    <a:lnTo>
                      <a:pt x="0" y="0"/>
                    </a:lnTo>
                    <a:lnTo>
                      <a:pt x="0" y="84"/>
                    </a:lnTo>
                    <a:lnTo>
                      <a:pt x="84" y="84"/>
                    </a:lnTo>
                    <a:lnTo>
                      <a:pt x="84" y="0"/>
                    </a:lnTo>
                    <a:close/>
                  </a:path>
                </a:pathLst>
              </a:custGeom>
              <a:noFill/>
              <a:ln w="19050"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07" name="Freeform 33"/>
              <p:cNvSpPr>
                <a:spLocks/>
              </p:cNvSpPr>
              <p:nvPr/>
            </p:nvSpPr>
            <p:spPr bwMode="auto">
              <a:xfrm>
                <a:off x="4791075" y="1062038"/>
                <a:ext cx="136525" cy="157163"/>
              </a:xfrm>
              <a:custGeom>
                <a:avLst/>
                <a:gdLst>
                  <a:gd name="T0" fmla="*/ 0 w 82"/>
                  <a:gd name="T1" fmla="*/ 23 h 94"/>
                  <a:gd name="T2" fmla="*/ 0 w 82"/>
                  <a:gd name="T3" fmla="*/ 23 h 94"/>
                  <a:gd name="T4" fmla="*/ 41 w 82"/>
                  <a:gd name="T5" fmla="*/ 0 h 94"/>
                  <a:gd name="T6" fmla="*/ 82 w 82"/>
                  <a:gd name="T7" fmla="*/ 23 h 94"/>
                  <a:gd name="T8" fmla="*/ 82 w 82"/>
                  <a:gd name="T9" fmla="*/ 70 h 94"/>
                  <a:gd name="T10" fmla="*/ 41 w 82"/>
                  <a:gd name="T11" fmla="*/ 94 h 94"/>
                  <a:gd name="T12" fmla="*/ 0 w 82"/>
                  <a:gd name="T13" fmla="*/ 70 h 94"/>
                  <a:gd name="T14" fmla="*/ 0 w 82"/>
                  <a:gd name="T15" fmla="*/ 23 h 94"/>
                  <a:gd name="T16" fmla="*/ 0 w 82"/>
                  <a:gd name="T17" fmla="*/ 2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 h="94">
                    <a:moveTo>
                      <a:pt x="0" y="23"/>
                    </a:moveTo>
                    <a:lnTo>
                      <a:pt x="0" y="23"/>
                    </a:lnTo>
                    <a:lnTo>
                      <a:pt x="41" y="0"/>
                    </a:lnTo>
                    <a:lnTo>
                      <a:pt x="82" y="23"/>
                    </a:lnTo>
                    <a:lnTo>
                      <a:pt x="82" y="70"/>
                    </a:lnTo>
                    <a:lnTo>
                      <a:pt x="41" y="94"/>
                    </a:lnTo>
                    <a:lnTo>
                      <a:pt x="0" y="70"/>
                    </a:lnTo>
                    <a:lnTo>
                      <a:pt x="0" y="23"/>
                    </a:lnTo>
                    <a:lnTo>
                      <a:pt x="0" y="23"/>
                    </a:lnTo>
                    <a:close/>
                  </a:path>
                </a:pathLst>
              </a:custGeom>
              <a:noFill/>
              <a:ln w="19050"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08" name="Freeform 34"/>
              <p:cNvSpPr>
                <a:spLocks/>
              </p:cNvSpPr>
              <p:nvPr/>
            </p:nvSpPr>
            <p:spPr bwMode="auto">
              <a:xfrm>
                <a:off x="4249738" y="1298575"/>
                <a:ext cx="141288" cy="141288"/>
              </a:xfrm>
              <a:custGeom>
                <a:avLst/>
                <a:gdLst>
                  <a:gd name="T0" fmla="*/ 42 w 84"/>
                  <a:gd name="T1" fmla="*/ 0 h 84"/>
                  <a:gd name="T2" fmla="*/ 42 w 84"/>
                  <a:gd name="T3" fmla="*/ 0 h 84"/>
                  <a:gd name="T4" fmla="*/ 0 w 84"/>
                  <a:gd name="T5" fmla="*/ 84 h 84"/>
                  <a:gd name="T6" fmla="*/ 84 w 84"/>
                  <a:gd name="T7" fmla="*/ 84 h 84"/>
                  <a:gd name="T8" fmla="*/ 42 w 84"/>
                  <a:gd name="T9" fmla="*/ 0 h 84"/>
                  <a:gd name="T10" fmla="*/ 42 w 84"/>
                  <a:gd name="T11" fmla="*/ 0 h 84"/>
                </a:gdLst>
                <a:ahLst/>
                <a:cxnLst>
                  <a:cxn ang="0">
                    <a:pos x="T0" y="T1"/>
                  </a:cxn>
                  <a:cxn ang="0">
                    <a:pos x="T2" y="T3"/>
                  </a:cxn>
                  <a:cxn ang="0">
                    <a:pos x="T4" y="T5"/>
                  </a:cxn>
                  <a:cxn ang="0">
                    <a:pos x="T6" y="T7"/>
                  </a:cxn>
                  <a:cxn ang="0">
                    <a:pos x="T8" y="T9"/>
                  </a:cxn>
                  <a:cxn ang="0">
                    <a:pos x="T10" y="T11"/>
                  </a:cxn>
                </a:cxnLst>
                <a:rect l="0" t="0" r="r" b="b"/>
                <a:pathLst>
                  <a:path w="84" h="84">
                    <a:moveTo>
                      <a:pt x="42" y="0"/>
                    </a:moveTo>
                    <a:lnTo>
                      <a:pt x="42" y="0"/>
                    </a:lnTo>
                    <a:lnTo>
                      <a:pt x="0" y="84"/>
                    </a:lnTo>
                    <a:lnTo>
                      <a:pt x="84" y="84"/>
                    </a:lnTo>
                    <a:lnTo>
                      <a:pt x="42" y="0"/>
                    </a:lnTo>
                    <a:lnTo>
                      <a:pt x="42" y="0"/>
                    </a:lnTo>
                    <a:close/>
                  </a:path>
                </a:pathLst>
              </a:custGeom>
              <a:noFill/>
              <a:ln w="19050"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09" name="Freeform 38"/>
              <p:cNvSpPr>
                <a:spLocks/>
              </p:cNvSpPr>
              <p:nvPr/>
            </p:nvSpPr>
            <p:spPr bwMode="auto">
              <a:xfrm>
                <a:off x="4597400" y="457200"/>
                <a:ext cx="841375" cy="1263650"/>
              </a:xfrm>
              <a:custGeom>
                <a:avLst/>
                <a:gdLst>
                  <a:gd name="T0" fmla="*/ 1006 w 1478"/>
                  <a:gd name="T1" fmla="*/ 1478 h 2217"/>
                  <a:gd name="T2" fmla="*/ 1006 w 1478"/>
                  <a:gd name="T3" fmla="*/ 1478 h 2217"/>
                  <a:gd name="T4" fmla="*/ 872 w 1478"/>
                  <a:gd name="T5" fmla="*/ 1981 h 2217"/>
                  <a:gd name="T6" fmla="*/ 1280 w 1478"/>
                  <a:gd name="T7" fmla="*/ 2217 h 2217"/>
                  <a:gd name="T8" fmla="*/ 1478 w 1478"/>
                  <a:gd name="T9" fmla="*/ 1478 h 2217"/>
                  <a:gd name="T10" fmla="*/ 0 w 1478"/>
                  <a:gd name="T11" fmla="*/ 0 h 2217"/>
                  <a:gd name="T12" fmla="*/ 0 w 1478"/>
                  <a:gd name="T13" fmla="*/ 472 h 2217"/>
                  <a:gd name="T14" fmla="*/ 1006 w 1478"/>
                  <a:gd name="T15" fmla="*/ 1478 h 2217"/>
                  <a:gd name="T16" fmla="*/ 1006 w 1478"/>
                  <a:gd name="T17"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8" h="2217">
                    <a:moveTo>
                      <a:pt x="1006" y="1478"/>
                    </a:moveTo>
                    <a:lnTo>
                      <a:pt x="1006" y="1478"/>
                    </a:lnTo>
                    <a:cubicBezTo>
                      <a:pt x="1006" y="1662"/>
                      <a:pt x="957" y="1833"/>
                      <a:pt x="872" y="1981"/>
                    </a:cubicBezTo>
                    <a:lnTo>
                      <a:pt x="1280" y="2217"/>
                    </a:lnTo>
                    <a:cubicBezTo>
                      <a:pt x="1406" y="2000"/>
                      <a:pt x="1478" y="1747"/>
                      <a:pt x="1478" y="1478"/>
                    </a:cubicBezTo>
                    <a:cubicBezTo>
                      <a:pt x="1478" y="662"/>
                      <a:pt x="816" y="0"/>
                      <a:pt x="0" y="0"/>
                    </a:cubicBezTo>
                    <a:lnTo>
                      <a:pt x="0" y="472"/>
                    </a:lnTo>
                    <a:cubicBezTo>
                      <a:pt x="556" y="472"/>
                      <a:pt x="1006" y="922"/>
                      <a:pt x="1006" y="1478"/>
                    </a:cubicBezTo>
                    <a:lnTo>
                      <a:pt x="1006" y="1478"/>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10" name="Freeform 39"/>
              <p:cNvSpPr>
                <a:spLocks/>
              </p:cNvSpPr>
              <p:nvPr/>
            </p:nvSpPr>
            <p:spPr bwMode="auto">
              <a:xfrm>
                <a:off x="3867150" y="1585913"/>
                <a:ext cx="1458913" cy="557213"/>
              </a:xfrm>
              <a:custGeom>
                <a:avLst/>
                <a:gdLst>
                  <a:gd name="T0" fmla="*/ 2560 w 2560"/>
                  <a:gd name="T1" fmla="*/ 236 h 975"/>
                  <a:gd name="T2" fmla="*/ 2560 w 2560"/>
                  <a:gd name="T3" fmla="*/ 236 h 975"/>
                  <a:gd name="T4" fmla="*/ 2152 w 2560"/>
                  <a:gd name="T5" fmla="*/ 0 h 975"/>
                  <a:gd name="T6" fmla="*/ 1591 w 2560"/>
                  <a:gd name="T7" fmla="*/ 454 h 975"/>
                  <a:gd name="T8" fmla="*/ 1280 w 2560"/>
                  <a:gd name="T9" fmla="*/ 504 h 975"/>
                  <a:gd name="T10" fmla="*/ 408 w 2560"/>
                  <a:gd name="T11" fmla="*/ 0 h 975"/>
                  <a:gd name="T12" fmla="*/ 0 w 2560"/>
                  <a:gd name="T13" fmla="*/ 236 h 975"/>
                  <a:gd name="T14" fmla="*/ 1280 w 2560"/>
                  <a:gd name="T15" fmla="*/ 975 h 975"/>
                  <a:gd name="T16" fmla="*/ 1737 w 2560"/>
                  <a:gd name="T17" fmla="*/ 903 h 975"/>
                  <a:gd name="T18" fmla="*/ 2560 w 2560"/>
                  <a:gd name="T19" fmla="*/ 236 h 975"/>
                  <a:gd name="T20" fmla="*/ 2560 w 2560"/>
                  <a:gd name="T21" fmla="*/ 236 h 975"/>
                  <a:gd name="T22" fmla="*/ 2560 w 2560"/>
                  <a:gd name="T23" fmla="*/ 236 h 975"/>
                  <a:gd name="T24" fmla="*/ 2560 w 2560"/>
                  <a:gd name="T25" fmla="*/ 236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60" h="975">
                    <a:moveTo>
                      <a:pt x="2560" y="236"/>
                    </a:moveTo>
                    <a:lnTo>
                      <a:pt x="2560" y="236"/>
                    </a:lnTo>
                    <a:lnTo>
                      <a:pt x="2152" y="0"/>
                    </a:lnTo>
                    <a:cubicBezTo>
                      <a:pt x="2028" y="213"/>
                      <a:pt x="1829" y="377"/>
                      <a:pt x="1591" y="454"/>
                    </a:cubicBezTo>
                    <a:cubicBezTo>
                      <a:pt x="1493" y="486"/>
                      <a:pt x="1388" y="504"/>
                      <a:pt x="1280" y="504"/>
                    </a:cubicBezTo>
                    <a:cubicBezTo>
                      <a:pt x="907" y="504"/>
                      <a:pt x="582" y="301"/>
                      <a:pt x="408" y="0"/>
                    </a:cubicBezTo>
                    <a:lnTo>
                      <a:pt x="0" y="236"/>
                    </a:lnTo>
                    <a:cubicBezTo>
                      <a:pt x="255" y="678"/>
                      <a:pt x="733" y="975"/>
                      <a:pt x="1280" y="975"/>
                    </a:cubicBezTo>
                    <a:cubicBezTo>
                      <a:pt x="1439" y="975"/>
                      <a:pt x="1593" y="950"/>
                      <a:pt x="1737" y="903"/>
                    </a:cubicBezTo>
                    <a:cubicBezTo>
                      <a:pt x="2086" y="789"/>
                      <a:pt x="2379" y="549"/>
                      <a:pt x="2560" y="236"/>
                    </a:cubicBezTo>
                    <a:lnTo>
                      <a:pt x="2560" y="236"/>
                    </a:lnTo>
                    <a:lnTo>
                      <a:pt x="2560" y="236"/>
                    </a:lnTo>
                    <a:lnTo>
                      <a:pt x="2560" y="236"/>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11" name="Freeform 40"/>
              <p:cNvSpPr>
                <a:spLocks/>
              </p:cNvSpPr>
              <p:nvPr/>
            </p:nvSpPr>
            <p:spPr bwMode="auto">
              <a:xfrm>
                <a:off x="3754438" y="457200"/>
                <a:ext cx="842963" cy="1263650"/>
              </a:xfrm>
              <a:custGeom>
                <a:avLst/>
                <a:gdLst>
                  <a:gd name="T0" fmla="*/ 471 w 1478"/>
                  <a:gd name="T1" fmla="*/ 1478 h 2217"/>
                  <a:gd name="T2" fmla="*/ 471 w 1478"/>
                  <a:gd name="T3" fmla="*/ 1478 h 2217"/>
                  <a:gd name="T4" fmla="*/ 886 w 1478"/>
                  <a:gd name="T5" fmla="*/ 664 h 2217"/>
                  <a:gd name="T6" fmla="*/ 1478 w 1478"/>
                  <a:gd name="T7" fmla="*/ 472 h 2217"/>
                  <a:gd name="T8" fmla="*/ 1478 w 1478"/>
                  <a:gd name="T9" fmla="*/ 472 h 2217"/>
                  <a:gd name="T10" fmla="*/ 1478 w 1478"/>
                  <a:gd name="T11" fmla="*/ 472 h 2217"/>
                  <a:gd name="T12" fmla="*/ 1478 w 1478"/>
                  <a:gd name="T13" fmla="*/ 0 h 2217"/>
                  <a:gd name="T14" fmla="*/ 1478 w 1478"/>
                  <a:gd name="T15" fmla="*/ 0 h 2217"/>
                  <a:gd name="T16" fmla="*/ 1478 w 1478"/>
                  <a:gd name="T17" fmla="*/ 0 h 2217"/>
                  <a:gd name="T18" fmla="*/ 609 w 1478"/>
                  <a:gd name="T19" fmla="*/ 283 h 2217"/>
                  <a:gd name="T20" fmla="*/ 0 w 1478"/>
                  <a:gd name="T21" fmla="*/ 1478 h 2217"/>
                  <a:gd name="T22" fmla="*/ 198 w 1478"/>
                  <a:gd name="T23" fmla="*/ 2217 h 2217"/>
                  <a:gd name="T24" fmla="*/ 606 w 1478"/>
                  <a:gd name="T25" fmla="*/ 1981 h 2217"/>
                  <a:gd name="T26" fmla="*/ 471 w 1478"/>
                  <a:gd name="T27"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78" h="2217">
                    <a:moveTo>
                      <a:pt x="471" y="1478"/>
                    </a:moveTo>
                    <a:lnTo>
                      <a:pt x="471" y="1478"/>
                    </a:lnTo>
                    <a:cubicBezTo>
                      <a:pt x="471" y="1143"/>
                      <a:pt x="635" y="847"/>
                      <a:pt x="886" y="664"/>
                    </a:cubicBezTo>
                    <a:cubicBezTo>
                      <a:pt x="1052" y="543"/>
                      <a:pt x="1257" y="472"/>
                      <a:pt x="1478" y="472"/>
                    </a:cubicBezTo>
                    <a:lnTo>
                      <a:pt x="1478" y="472"/>
                    </a:lnTo>
                    <a:cubicBezTo>
                      <a:pt x="1478" y="472"/>
                      <a:pt x="1478" y="472"/>
                      <a:pt x="1478" y="472"/>
                    </a:cubicBezTo>
                    <a:lnTo>
                      <a:pt x="1478" y="0"/>
                    </a:lnTo>
                    <a:cubicBezTo>
                      <a:pt x="1478" y="0"/>
                      <a:pt x="1478" y="0"/>
                      <a:pt x="1478" y="0"/>
                    </a:cubicBezTo>
                    <a:lnTo>
                      <a:pt x="1478" y="0"/>
                    </a:lnTo>
                    <a:cubicBezTo>
                      <a:pt x="1153" y="0"/>
                      <a:pt x="853" y="105"/>
                      <a:pt x="609" y="283"/>
                    </a:cubicBezTo>
                    <a:cubicBezTo>
                      <a:pt x="240" y="551"/>
                      <a:pt x="0" y="987"/>
                      <a:pt x="0" y="1478"/>
                    </a:cubicBezTo>
                    <a:cubicBezTo>
                      <a:pt x="0" y="1747"/>
                      <a:pt x="72" y="2000"/>
                      <a:pt x="198" y="2217"/>
                    </a:cubicBezTo>
                    <a:lnTo>
                      <a:pt x="606" y="1981"/>
                    </a:lnTo>
                    <a:cubicBezTo>
                      <a:pt x="521" y="1833"/>
                      <a:pt x="471" y="1662"/>
                      <a:pt x="471" y="1478"/>
                    </a:cubicBezTo>
                    <a:close/>
                  </a:path>
                </a:pathLst>
              </a:custGeom>
              <a:solidFill>
                <a:schemeClr val="accent5"/>
              </a:solidFill>
              <a:ln w="0">
                <a:solidFill>
                  <a:schemeClr val="accent5"/>
                </a:solidFill>
                <a:prstDash val="solid"/>
                <a:round/>
                <a:headEnd/>
                <a:tailEnd/>
              </a:ln>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12" name="Freeform 41"/>
              <p:cNvSpPr>
                <a:spLocks/>
              </p:cNvSpPr>
              <p:nvPr/>
            </p:nvSpPr>
            <p:spPr bwMode="auto">
              <a:xfrm>
                <a:off x="3754438" y="457200"/>
                <a:ext cx="842963" cy="1263650"/>
              </a:xfrm>
              <a:custGeom>
                <a:avLst/>
                <a:gdLst>
                  <a:gd name="T0" fmla="*/ 471 w 1478"/>
                  <a:gd name="T1" fmla="*/ 1478 h 2217"/>
                  <a:gd name="T2" fmla="*/ 471 w 1478"/>
                  <a:gd name="T3" fmla="*/ 1478 h 2217"/>
                  <a:gd name="T4" fmla="*/ 886 w 1478"/>
                  <a:gd name="T5" fmla="*/ 664 h 2217"/>
                  <a:gd name="T6" fmla="*/ 1478 w 1478"/>
                  <a:gd name="T7" fmla="*/ 472 h 2217"/>
                  <a:gd name="T8" fmla="*/ 1478 w 1478"/>
                  <a:gd name="T9" fmla="*/ 472 h 2217"/>
                  <a:gd name="T10" fmla="*/ 1478 w 1478"/>
                  <a:gd name="T11" fmla="*/ 472 h 2217"/>
                  <a:gd name="T12" fmla="*/ 1478 w 1478"/>
                  <a:gd name="T13" fmla="*/ 0 h 2217"/>
                  <a:gd name="T14" fmla="*/ 1478 w 1478"/>
                  <a:gd name="T15" fmla="*/ 0 h 2217"/>
                  <a:gd name="T16" fmla="*/ 1478 w 1478"/>
                  <a:gd name="T17" fmla="*/ 0 h 2217"/>
                  <a:gd name="T18" fmla="*/ 609 w 1478"/>
                  <a:gd name="T19" fmla="*/ 283 h 2217"/>
                  <a:gd name="T20" fmla="*/ 0 w 1478"/>
                  <a:gd name="T21" fmla="*/ 1478 h 2217"/>
                  <a:gd name="T22" fmla="*/ 198 w 1478"/>
                  <a:gd name="T23" fmla="*/ 2217 h 2217"/>
                  <a:gd name="T24" fmla="*/ 606 w 1478"/>
                  <a:gd name="T25" fmla="*/ 1981 h 2217"/>
                  <a:gd name="T26" fmla="*/ 471 w 1478"/>
                  <a:gd name="T27" fmla="*/ 1478 h 2217"/>
                  <a:gd name="T28" fmla="*/ 471 w 1478"/>
                  <a:gd name="T29"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8" h="2217">
                    <a:moveTo>
                      <a:pt x="471" y="1478"/>
                    </a:moveTo>
                    <a:lnTo>
                      <a:pt x="471" y="1478"/>
                    </a:lnTo>
                    <a:cubicBezTo>
                      <a:pt x="471" y="1143"/>
                      <a:pt x="635" y="847"/>
                      <a:pt x="886" y="664"/>
                    </a:cubicBezTo>
                    <a:cubicBezTo>
                      <a:pt x="1052" y="543"/>
                      <a:pt x="1257" y="472"/>
                      <a:pt x="1478" y="472"/>
                    </a:cubicBezTo>
                    <a:lnTo>
                      <a:pt x="1478" y="472"/>
                    </a:lnTo>
                    <a:cubicBezTo>
                      <a:pt x="1478" y="472"/>
                      <a:pt x="1478" y="472"/>
                      <a:pt x="1478" y="472"/>
                    </a:cubicBezTo>
                    <a:lnTo>
                      <a:pt x="1478" y="0"/>
                    </a:lnTo>
                    <a:cubicBezTo>
                      <a:pt x="1478" y="0"/>
                      <a:pt x="1478" y="0"/>
                      <a:pt x="1478" y="0"/>
                    </a:cubicBezTo>
                    <a:lnTo>
                      <a:pt x="1478" y="0"/>
                    </a:lnTo>
                    <a:cubicBezTo>
                      <a:pt x="1153" y="0"/>
                      <a:pt x="853" y="105"/>
                      <a:pt x="609" y="283"/>
                    </a:cubicBezTo>
                    <a:cubicBezTo>
                      <a:pt x="240" y="551"/>
                      <a:pt x="0" y="987"/>
                      <a:pt x="0" y="1478"/>
                    </a:cubicBezTo>
                    <a:cubicBezTo>
                      <a:pt x="0" y="1747"/>
                      <a:pt x="72" y="2000"/>
                      <a:pt x="198" y="2217"/>
                    </a:cubicBezTo>
                    <a:lnTo>
                      <a:pt x="606" y="1981"/>
                    </a:lnTo>
                    <a:cubicBezTo>
                      <a:pt x="521" y="1833"/>
                      <a:pt x="471" y="1662"/>
                      <a:pt x="471" y="1478"/>
                    </a:cubicBezTo>
                    <a:lnTo>
                      <a:pt x="471" y="1478"/>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grpSp>
        <p:sp>
          <p:nvSpPr>
            <p:cNvPr id="57" name="Freeform 20"/>
            <p:cNvSpPr>
              <a:spLocks/>
            </p:cNvSpPr>
            <p:nvPr/>
          </p:nvSpPr>
          <p:spPr bwMode="auto">
            <a:xfrm>
              <a:off x="1853603" y="2710055"/>
              <a:ext cx="58935" cy="58935"/>
            </a:xfrm>
            <a:custGeom>
              <a:avLst/>
              <a:gdLst>
                <a:gd name="T0" fmla="*/ 58 w 116"/>
                <a:gd name="T1" fmla="*/ 0 h 116"/>
                <a:gd name="T2" fmla="*/ 58 w 116"/>
                <a:gd name="T3" fmla="*/ 0 h 116"/>
                <a:gd name="T4" fmla="*/ 0 w 116"/>
                <a:gd name="T5" fmla="*/ 58 h 116"/>
                <a:gd name="T6" fmla="*/ 58 w 116"/>
                <a:gd name="T7" fmla="*/ 116 h 116"/>
                <a:gd name="T8" fmla="*/ 116 w 116"/>
                <a:gd name="T9" fmla="*/ 58 h 116"/>
                <a:gd name="T10" fmla="*/ 58 w 116"/>
                <a:gd name="T11" fmla="*/ 0 h 116"/>
              </a:gdLst>
              <a:ahLst/>
              <a:cxnLst>
                <a:cxn ang="0">
                  <a:pos x="T0" y="T1"/>
                </a:cxn>
                <a:cxn ang="0">
                  <a:pos x="T2" y="T3"/>
                </a:cxn>
                <a:cxn ang="0">
                  <a:pos x="T4" y="T5"/>
                </a:cxn>
                <a:cxn ang="0">
                  <a:pos x="T6" y="T7"/>
                </a:cxn>
                <a:cxn ang="0">
                  <a:pos x="T8" y="T9"/>
                </a:cxn>
                <a:cxn ang="0">
                  <a:pos x="T10" y="T11"/>
                </a:cxn>
              </a:cxnLst>
              <a:rect l="0" t="0" r="r" b="b"/>
              <a:pathLst>
                <a:path w="116" h="116">
                  <a:moveTo>
                    <a:pt x="58" y="0"/>
                  </a:moveTo>
                  <a:lnTo>
                    <a:pt x="58" y="0"/>
                  </a:lnTo>
                  <a:cubicBezTo>
                    <a:pt x="26" y="0"/>
                    <a:pt x="0" y="26"/>
                    <a:pt x="0" y="58"/>
                  </a:cubicBezTo>
                  <a:cubicBezTo>
                    <a:pt x="0" y="90"/>
                    <a:pt x="26" y="116"/>
                    <a:pt x="58" y="116"/>
                  </a:cubicBezTo>
                  <a:cubicBezTo>
                    <a:pt x="90" y="116"/>
                    <a:pt x="116" y="90"/>
                    <a:pt x="116" y="58"/>
                  </a:cubicBezTo>
                  <a:cubicBezTo>
                    <a:pt x="116" y="26"/>
                    <a:pt x="90" y="0"/>
                    <a:pt x="58" y="0"/>
                  </a:cubicBezTo>
                  <a:close/>
                </a:path>
              </a:pathLst>
            </a:custGeom>
            <a:noFill/>
            <a:ln w="15875" cap="flat">
              <a:solidFill>
                <a:srgbClr val="52CD84"/>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58" name="Freeform 21"/>
            <p:cNvSpPr>
              <a:spLocks/>
            </p:cNvSpPr>
            <p:nvPr/>
          </p:nvSpPr>
          <p:spPr bwMode="auto">
            <a:xfrm>
              <a:off x="1805919" y="2662371"/>
              <a:ext cx="154838" cy="154838"/>
            </a:xfrm>
            <a:custGeom>
              <a:avLst/>
              <a:gdLst>
                <a:gd name="T0" fmla="*/ 94 w 304"/>
                <a:gd name="T1" fmla="*/ 253 h 304"/>
                <a:gd name="T2" fmla="*/ 115 w 304"/>
                <a:gd name="T3" fmla="*/ 260 h 304"/>
                <a:gd name="T4" fmla="*/ 127 w 304"/>
                <a:gd name="T5" fmla="*/ 297 h 304"/>
                <a:gd name="T6" fmla="*/ 170 w 304"/>
                <a:gd name="T7" fmla="*/ 304 h 304"/>
                <a:gd name="T8" fmla="*/ 177 w 304"/>
                <a:gd name="T9" fmla="*/ 278 h 304"/>
                <a:gd name="T10" fmla="*/ 203 w 304"/>
                <a:gd name="T11" fmla="*/ 254 h 304"/>
                <a:gd name="T12" fmla="*/ 237 w 304"/>
                <a:gd name="T13" fmla="*/ 272 h 304"/>
                <a:gd name="T14" fmla="*/ 272 w 304"/>
                <a:gd name="T15" fmla="*/ 247 h 304"/>
                <a:gd name="T16" fmla="*/ 272 w 304"/>
                <a:gd name="T17" fmla="*/ 237 h 304"/>
                <a:gd name="T18" fmla="*/ 254 w 304"/>
                <a:gd name="T19" fmla="*/ 202 h 304"/>
                <a:gd name="T20" fmla="*/ 278 w 304"/>
                <a:gd name="T21" fmla="*/ 177 h 304"/>
                <a:gd name="T22" fmla="*/ 304 w 304"/>
                <a:gd name="T23" fmla="*/ 170 h 304"/>
                <a:gd name="T24" fmla="*/ 297 w 304"/>
                <a:gd name="T25" fmla="*/ 127 h 304"/>
                <a:gd name="T26" fmla="*/ 260 w 304"/>
                <a:gd name="T27" fmla="*/ 115 h 304"/>
                <a:gd name="T28" fmla="*/ 259 w 304"/>
                <a:gd name="T29" fmla="*/ 80 h 304"/>
                <a:gd name="T30" fmla="*/ 274 w 304"/>
                <a:gd name="T31" fmla="*/ 62 h 304"/>
                <a:gd name="T32" fmla="*/ 247 w 304"/>
                <a:gd name="T33" fmla="*/ 32 h 304"/>
                <a:gd name="T34" fmla="*/ 224 w 304"/>
                <a:gd name="T35" fmla="*/ 45 h 304"/>
                <a:gd name="T36" fmla="*/ 189 w 304"/>
                <a:gd name="T37" fmla="*/ 44 h 304"/>
                <a:gd name="T38" fmla="*/ 177 w 304"/>
                <a:gd name="T39" fmla="*/ 7 h 304"/>
                <a:gd name="T40" fmla="*/ 134 w 304"/>
                <a:gd name="T41" fmla="*/ 0 h 304"/>
                <a:gd name="T42" fmla="*/ 127 w 304"/>
                <a:gd name="T43" fmla="*/ 26 h 304"/>
                <a:gd name="T44" fmla="*/ 102 w 304"/>
                <a:gd name="T45" fmla="*/ 50 h 304"/>
                <a:gd name="T46" fmla="*/ 67 w 304"/>
                <a:gd name="T47" fmla="*/ 32 h 304"/>
                <a:gd name="T48" fmla="*/ 57 w 304"/>
                <a:gd name="T49" fmla="*/ 32 h 304"/>
                <a:gd name="T50" fmla="*/ 30 w 304"/>
                <a:gd name="T51" fmla="*/ 62 h 304"/>
                <a:gd name="T52" fmla="*/ 45 w 304"/>
                <a:gd name="T53" fmla="*/ 80 h 304"/>
                <a:gd name="T54" fmla="*/ 44 w 304"/>
                <a:gd name="T55" fmla="*/ 115 h 304"/>
                <a:gd name="T56" fmla="*/ 7 w 304"/>
                <a:gd name="T57" fmla="*/ 127 h 304"/>
                <a:gd name="T58" fmla="*/ 0 w 304"/>
                <a:gd name="T59" fmla="*/ 170 h 304"/>
                <a:gd name="T60" fmla="*/ 26 w 304"/>
                <a:gd name="T61" fmla="*/ 177 h 304"/>
                <a:gd name="T62" fmla="*/ 50 w 304"/>
                <a:gd name="T63" fmla="*/ 202 h 304"/>
                <a:gd name="T64" fmla="*/ 32 w 304"/>
                <a:gd name="T65" fmla="*/ 237 h 304"/>
                <a:gd name="T66" fmla="*/ 32 w 304"/>
                <a:gd name="T67" fmla="*/ 247 h 304"/>
                <a:gd name="T68" fmla="*/ 67 w 304"/>
                <a:gd name="T69" fmla="*/ 272 h 304"/>
                <a:gd name="T70" fmla="*/ 94 w 304"/>
                <a:gd name="T71" fmla="*/ 253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4" h="304">
                  <a:moveTo>
                    <a:pt x="94" y="253"/>
                  </a:moveTo>
                  <a:lnTo>
                    <a:pt x="94" y="253"/>
                  </a:lnTo>
                  <a:cubicBezTo>
                    <a:pt x="97" y="253"/>
                    <a:pt x="99" y="253"/>
                    <a:pt x="102" y="254"/>
                  </a:cubicBezTo>
                  <a:lnTo>
                    <a:pt x="115" y="260"/>
                  </a:lnTo>
                  <a:cubicBezTo>
                    <a:pt x="123" y="263"/>
                    <a:pt x="127" y="270"/>
                    <a:pt x="127" y="278"/>
                  </a:cubicBezTo>
                  <a:lnTo>
                    <a:pt x="127" y="297"/>
                  </a:lnTo>
                  <a:cubicBezTo>
                    <a:pt x="127" y="301"/>
                    <a:pt x="130" y="304"/>
                    <a:pt x="134" y="304"/>
                  </a:cubicBezTo>
                  <a:lnTo>
                    <a:pt x="170" y="304"/>
                  </a:lnTo>
                  <a:cubicBezTo>
                    <a:pt x="174" y="304"/>
                    <a:pt x="177" y="301"/>
                    <a:pt x="177" y="297"/>
                  </a:cubicBezTo>
                  <a:lnTo>
                    <a:pt x="177" y="278"/>
                  </a:lnTo>
                  <a:cubicBezTo>
                    <a:pt x="177" y="270"/>
                    <a:pt x="182" y="263"/>
                    <a:pt x="189" y="260"/>
                  </a:cubicBezTo>
                  <a:lnTo>
                    <a:pt x="203" y="254"/>
                  </a:lnTo>
                  <a:cubicBezTo>
                    <a:pt x="210" y="251"/>
                    <a:pt x="218" y="253"/>
                    <a:pt x="224" y="259"/>
                  </a:cubicBezTo>
                  <a:lnTo>
                    <a:pt x="237" y="272"/>
                  </a:lnTo>
                  <a:cubicBezTo>
                    <a:pt x="240" y="275"/>
                    <a:pt x="244" y="275"/>
                    <a:pt x="247" y="272"/>
                  </a:cubicBezTo>
                  <a:lnTo>
                    <a:pt x="272" y="247"/>
                  </a:lnTo>
                  <a:cubicBezTo>
                    <a:pt x="273" y="245"/>
                    <a:pt x="274" y="244"/>
                    <a:pt x="274" y="242"/>
                  </a:cubicBezTo>
                  <a:cubicBezTo>
                    <a:pt x="274" y="240"/>
                    <a:pt x="273" y="238"/>
                    <a:pt x="272" y="237"/>
                  </a:cubicBezTo>
                  <a:lnTo>
                    <a:pt x="259" y="224"/>
                  </a:lnTo>
                  <a:cubicBezTo>
                    <a:pt x="253" y="218"/>
                    <a:pt x="251" y="210"/>
                    <a:pt x="254" y="202"/>
                  </a:cubicBezTo>
                  <a:lnTo>
                    <a:pt x="260" y="189"/>
                  </a:lnTo>
                  <a:cubicBezTo>
                    <a:pt x="263" y="181"/>
                    <a:pt x="270" y="177"/>
                    <a:pt x="278" y="177"/>
                  </a:cubicBezTo>
                  <a:lnTo>
                    <a:pt x="297" y="177"/>
                  </a:lnTo>
                  <a:cubicBezTo>
                    <a:pt x="301" y="177"/>
                    <a:pt x="304" y="174"/>
                    <a:pt x="304" y="170"/>
                  </a:cubicBezTo>
                  <a:lnTo>
                    <a:pt x="304" y="134"/>
                  </a:lnTo>
                  <a:cubicBezTo>
                    <a:pt x="304" y="130"/>
                    <a:pt x="301" y="127"/>
                    <a:pt x="297" y="127"/>
                  </a:cubicBezTo>
                  <a:lnTo>
                    <a:pt x="278" y="127"/>
                  </a:lnTo>
                  <a:cubicBezTo>
                    <a:pt x="270" y="127"/>
                    <a:pt x="263" y="122"/>
                    <a:pt x="260" y="115"/>
                  </a:cubicBezTo>
                  <a:lnTo>
                    <a:pt x="254" y="102"/>
                  </a:lnTo>
                  <a:cubicBezTo>
                    <a:pt x="251" y="94"/>
                    <a:pt x="253" y="86"/>
                    <a:pt x="259" y="80"/>
                  </a:cubicBezTo>
                  <a:lnTo>
                    <a:pt x="272" y="67"/>
                  </a:lnTo>
                  <a:cubicBezTo>
                    <a:pt x="273" y="66"/>
                    <a:pt x="274" y="64"/>
                    <a:pt x="274" y="62"/>
                  </a:cubicBezTo>
                  <a:cubicBezTo>
                    <a:pt x="274" y="60"/>
                    <a:pt x="273" y="59"/>
                    <a:pt x="272" y="57"/>
                  </a:cubicBezTo>
                  <a:lnTo>
                    <a:pt x="247" y="32"/>
                  </a:lnTo>
                  <a:cubicBezTo>
                    <a:pt x="244" y="29"/>
                    <a:pt x="240" y="29"/>
                    <a:pt x="237" y="32"/>
                  </a:cubicBezTo>
                  <a:lnTo>
                    <a:pt x="224" y="45"/>
                  </a:lnTo>
                  <a:cubicBezTo>
                    <a:pt x="218" y="51"/>
                    <a:pt x="210" y="53"/>
                    <a:pt x="202" y="50"/>
                  </a:cubicBezTo>
                  <a:lnTo>
                    <a:pt x="189" y="44"/>
                  </a:lnTo>
                  <a:cubicBezTo>
                    <a:pt x="181" y="41"/>
                    <a:pt x="177" y="34"/>
                    <a:pt x="177" y="26"/>
                  </a:cubicBezTo>
                  <a:lnTo>
                    <a:pt x="177" y="7"/>
                  </a:lnTo>
                  <a:cubicBezTo>
                    <a:pt x="177" y="3"/>
                    <a:pt x="174" y="0"/>
                    <a:pt x="170" y="0"/>
                  </a:cubicBezTo>
                  <a:lnTo>
                    <a:pt x="134" y="0"/>
                  </a:lnTo>
                  <a:cubicBezTo>
                    <a:pt x="130" y="0"/>
                    <a:pt x="127" y="3"/>
                    <a:pt x="127" y="7"/>
                  </a:cubicBezTo>
                  <a:lnTo>
                    <a:pt x="127" y="26"/>
                  </a:lnTo>
                  <a:cubicBezTo>
                    <a:pt x="127" y="34"/>
                    <a:pt x="123" y="41"/>
                    <a:pt x="115" y="44"/>
                  </a:cubicBezTo>
                  <a:lnTo>
                    <a:pt x="102" y="50"/>
                  </a:lnTo>
                  <a:cubicBezTo>
                    <a:pt x="94" y="53"/>
                    <a:pt x="86" y="51"/>
                    <a:pt x="80" y="45"/>
                  </a:cubicBezTo>
                  <a:lnTo>
                    <a:pt x="67" y="32"/>
                  </a:lnTo>
                  <a:cubicBezTo>
                    <a:pt x="66" y="31"/>
                    <a:pt x="64" y="30"/>
                    <a:pt x="62" y="30"/>
                  </a:cubicBezTo>
                  <a:cubicBezTo>
                    <a:pt x="60" y="30"/>
                    <a:pt x="59" y="31"/>
                    <a:pt x="57" y="32"/>
                  </a:cubicBezTo>
                  <a:lnTo>
                    <a:pt x="32" y="57"/>
                  </a:lnTo>
                  <a:cubicBezTo>
                    <a:pt x="31" y="59"/>
                    <a:pt x="30" y="60"/>
                    <a:pt x="30" y="62"/>
                  </a:cubicBezTo>
                  <a:cubicBezTo>
                    <a:pt x="30" y="64"/>
                    <a:pt x="31" y="66"/>
                    <a:pt x="32" y="67"/>
                  </a:cubicBezTo>
                  <a:lnTo>
                    <a:pt x="45" y="80"/>
                  </a:lnTo>
                  <a:cubicBezTo>
                    <a:pt x="51" y="86"/>
                    <a:pt x="53" y="94"/>
                    <a:pt x="50" y="102"/>
                  </a:cubicBezTo>
                  <a:lnTo>
                    <a:pt x="44" y="115"/>
                  </a:lnTo>
                  <a:cubicBezTo>
                    <a:pt x="41" y="123"/>
                    <a:pt x="34" y="127"/>
                    <a:pt x="26" y="127"/>
                  </a:cubicBezTo>
                  <a:lnTo>
                    <a:pt x="7" y="127"/>
                  </a:lnTo>
                  <a:cubicBezTo>
                    <a:pt x="3" y="127"/>
                    <a:pt x="0" y="130"/>
                    <a:pt x="0" y="134"/>
                  </a:cubicBezTo>
                  <a:lnTo>
                    <a:pt x="0" y="170"/>
                  </a:lnTo>
                  <a:cubicBezTo>
                    <a:pt x="0" y="174"/>
                    <a:pt x="3" y="177"/>
                    <a:pt x="7" y="177"/>
                  </a:cubicBezTo>
                  <a:lnTo>
                    <a:pt x="26" y="177"/>
                  </a:lnTo>
                  <a:cubicBezTo>
                    <a:pt x="34" y="177"/>
                    <a:pt x="41" y="181"/>
                    <a:pt x="44" y="189"/>
                  </a:cubicBezTo>
                  <a:lnTo>
                    <a:pt x="50" y="202"/>
                  </a:lnTo>
                  <a:cubicBezTo>
                    <a:pt x="53" y="210"/>
                    <a:pt x="51" y="218"/>
                    <a:pt x="45" y="224"/>
                  </a:cubicBezTo>
                  <a:lnTo>
                    <a:pt x="32" y="237"/>
                  </a:lnTo>
                  <a:cubicBezTo>
                    <a:pt x="31" y="238"/>
                    <a:pt x="30" y="240"/>
                    <a:pt x="30" y="242"/>
                  </a:cubicBezTo>
                  <a:cubicBezTo>
                    <a:pt x="30" y="244"/>
                    <a:pt x="31" y="245"/>
                    <a:pt x="32" y="247"/>
                  </a:cubicBezTo>
                  <a:lnTo>
                    <a:pt x="57" y="272"/>
                  </a:lnTo>
                  <a:cubicBezTo>
                    <a:pt x="60" y="275"/>
                    <a:pt x="64" y="275"/>
                    <a:pt x="67" y="272"/>
                  </a:cubicBezTo>
                  <a:lnTo>
                    <a:pt x="80" y="259"/>
                  </a:lnTo>
                  <a:cubicBezTo>
                    <a:pt x="84" y="255"/>
                    <a:pt x="89" y="253"/>
                    <a:pt x="94" y="253"/>
                  </a:cubicBezTo>
                  <a:close/>
                </a:path>
              </a:pathLst>
            </a:custGeom>
            <a:noFill/>
            <a:ln w="15875" cap="flat">
              <a:solidFill>
                <a:srgbClr val="52CD84"/>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59" name="Freeform 22"/>
            <p:cNvSpPr>
              <a:spLocks/>
            </p:cNvSpPr>
            <p:nvPr/>
          </p:nvSpPr>
          <p:spPr bwMode="auto">
            <a:xfrm>
              <a:off x="1912002" y="2588970"/>
              <a:ext cx="43933" cy="44469"/>
            </a:xfrm>
            <a:custGeom>
              <a:avLst/>
              <a:gdLst>
                <a:gd name="T0" fmla="*/ 59 w 87"/>
                <a:gd name="T1" fmla="*/ 8 h 87"/>
                <a:gd name="T2" fmla="*/ 59 w 87"/>
                <a:gd name="T3" fmla="*/ 8 h 87"/>
                <a:gd name="T4" fmla="*/ 9 w 87"/>
                <a:gd name="T5" fmla="*/ 28 h 87"/>
                <a:gd name="T6" fmla="*/ 29 w 87"/>
                <a:gd name="T7" fmla="*/ 78 h 87"/>
                <a:gd name="T8" fmla="*/ 79 w 87"/>
                <a:gd name="T9" fmla="*/ 58 h 87"/>
                <a:gd name="T10" fmla="*/ 59 w 87"/>
                <a:gd name="T11" fmla="*/ 8 h 87"/>
                <a:gd name="T12" fmla="*/ 59 w 87"/>
                <a:gd name="T13" fmla="*/ 8 h 87"/>
              </a:gdLst>
              <a:ahLst/>
              <a:cxnLst>
                <a:cxn ang="0">
                  <a:pos x="T0" y="T1"/>
                </a:cxn>
                <a:cxn ang="0">
                  <a:pos x="T2" y="T3"/>
                </a:cxn>
                <a:cxn ang="0">
                  <a:pos x="T4" y="T5"/>
                </a:cxn>
                <a:cxn ang="0">
                  <a:pos x="T6" y="T7"/>
                </a:cxn>
                <a:cxn ang="0">
                  <a:pos x="T8" y="T9"/>
                </a:cxn>
                <a:cxn ang="0">
                  <a:pos x="T10" y="T11"/>
                </a:cxn>
                <a:cxn ang="0">
                  <a:pos x="T12" y="T13"/>
                </a:cxn>
              </a:cxnLst>
              <a:rect l="0" t="0" r="r" b="b"/>
              <a:pathLst>
                <a:path w="87" h="87">
                  <a:moveTo>
                    <a:pt x="59" y="8"/>
                  </a:moveTo>
                  <a:lnTo>
                    <a:pt x="59" y="8"/>
                  </a:lnTo>
                  <a:cubicBezTo>
                    <a:pt x="40" y="0"/>
                    <a:pt x="17" y="9"/>
                    <a:pt x="9" y="28"/>
                  </a:cubicBezTo>
                  <a:cubicBezTo>
                    <a:pt x="0" y="47"/>
                    <a:pt x="9" y="70"/>
                    <a:pt x="29" y="78"/>
                  </a:cubicBezTo>
                  <a:cubicBezTo>
                    <a:pt x="48" y="87"/>
                    <a:pt x="71" y="78"/>
                    <a:pt x="79" y="58"/>
                  </a:cubicBezTo>
                  <a:cubicBezTo>
                    <a:pt x="87" y="39"/>
                    <a:pt x="78" y="17"/>
                    <a:pt x="59" y="8"/>
                  </a:cubicBezTo>
                  <a:lnTo>
                    <a:pt x="59" y="8"/>
                  </a:lnTo>
                  <a:close/>
                </a:path>
              </a:pathLst>
            </a:custGeom>
            <a:noFill/>
            <a:ln w="15875" cap="flat">
              <a:solidFill>
                <a:srgbClr val="52CD84"/>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60" name="Freeform 23"/>
            <p:cNvSpPr>
              <a:spLocks/>
            </p:cNvSpPr>
            <p:nvPr/>
          </p:nvSpPr>
          <p:spPr bwMode="auto">
            <a:xfrm>
              <a:off x="1884678" y="2561646"/>
              <a:ext cx="99118" cy="99118"/>
            </a:xfrm>
            <a:custGeom>
              <a:avLst/>
              <a:gdLst>
                <a:gd name="T0" fmla="*/ 36 w 194"/>
                <a:gd name="T1" fmla="*/ 143 h 195"/>
                <a:gd name="T2" fmla="*/ 47 w 194"/>
                <a:gd name="T3" fmla="*/ 152 h 195"/>
                <a:gd name="T4" fmla="*/ 44 w 194"/>
                <a:gd name="T5" fmla="*/ 178 h 195"/>
                <a:gd name="T6" fmla="*/ 68 w 194"/>
                <a:gd name="T7" fmla="*/ 193 h 195"/>
                <a:gd name="T8" fmla="*/ 79 w 194"/>
                <a:gd name="T9" fmla="*/ 179 h 195"/>
                <a:gd name="T10" fmla="*/ 100 w 194"/>
                <a:gd name="T11" fmla="*/ 172 h 195"/>
                <a:gd name="T12" fmla="*/ 117 w 194"/>
                <a:gd name="T13" fmla="*/ 192 h 195"/>
                <a:gd name="T14" fmla="*/ 144 w 194"/>
                <a:gd name="T15" fmla="*/ 185 h 195"/>
                <a:gd name="T16" fmla="*/ 147 w 194"/>
                <a:gd name="T17" fmla="*/ 180 h 195"/>
                <a:gd name="T18" fmla="*/ 145 w 194"/>
                <a:gd name="T19" fmla="*/ 154 h 195"/>
                <a:gd name="T20" fmla="*/ 166 w 194"/>
                <a:gd name="T21" fmla="*/ 145 h 195"/>
                <a:gd name="T22" fmla="*/ 183 w 194"/>
                <a:gd name="T23" fmla="*/ 148 h 195"/>
                <a:gd name="T24" fmla="*/ 190 w 194"/>
                <a:gd name="T25" fmla="*/ 120 h 195"/>
                <a:gd name="T26" fmla="*/ 171 w 194"/>
                <a:gd name="T27" fmla="*/ 103 h 195"/>
                <a:gd name="T28" fmla="*/ 180 w 194"/>
                <a:gd name="T29" fmla="*/ 82 h 195"/>
                <a:gd name="T30" fmla="*/ 194 w 194"/>
                <a:gd name="T31" fmla="*/ 75 h 195"/>
                <a:gd name="T32" fmla="*/ 185 w 194"/>
                <a:gd name="T33" fmla="*/ 50 h 195"/>
                <a:gd name="T34" fmla="*/ 168 w 194"/>
                <a:gd name="T35" fmla="*/ 52 h 195"/>
                <a:gd name="T36" fmla="*/ 147 w 194"/>
                <a:gd name="T37" fmla="*/ 42 h 195"/>
                <a:gd name="T38" fmla="*/ 150 w 194"/>
                <a:gd name="T39" fmla="*/ 16 h 195"/>
                <a:gd name="T40" fmla="*/ 126 w 194"/>
                <a:gd name="T41" fmla="*/ 1 h 195"/>
                <a:gd name="T42" fmla="*/ 115 w 194"/>
                <a:gd name="T43" fmla="*/ 15 h 195"/>
                <a:gd name="T44" fmla="*/ 93 w 194"/>
                <a:gd name="T45" fmla="*/ 23 h 195"/>
                <a:gd name="T46" fmla="*/ 77 w 194"/>
                <a:gd name="T47" fmla="*/ 3 h 195"/>
                <a:gd name="T48" fmla="*/ 71 w 194"/>
                <a:gd name="T49" fmla="*/ 0 h 195"/>
                <a:gd name="T50" fmla="*/ 47 w 194"/>
                <a:gd name="T51" fmla="*/ 11 h 195"/>
                <a:gd name="T52" fmla="*/ 52 w 194"/>
                <a:gd name="T53" fmla="*/ 26 h 195"/>
                <a:gd name="T54" fmla="*/ 42 w 194"/>
                <a:gd name="T55" fmla="*/ 47 h 195"/>
                <a:gd name="T56" fmla="*/ 16 w 194"/>
                <a:gd name="T57" fmla="*/ 44 h 195"/>
                <a:gd name="T58" fmla="*/ 1 w 194"/>
                <a:gd name="T59" fmla="*/ 68 h 195"/>
                <a:gd name="T60" fmla="*/ 15 w 194"/>
                <a:gd name="T61" fmla="*/ 79 h 195"/>
                <a:gd name="T62" fmla="*/ 22 w 194"/>
                <a:gd name="T63" fmla="*/ 101 h 195"/>
                <a:gd name="T64" fmla="*/ 3 w 194"/>
                <a:gd name="T65" fmla="*/ 117 h 195"/>
                <a:gd name="T66" fmla="*/ 0 w 194"/>
                <a:gd name="T67" fmla="*/ 123 h 195"/>
                <a:gd name="T68" fmla="*/ 14 w 194"/>
                <a:gd name="T69" fmla="*/ 147 h 195"/>
                <a:gd name="T70" fmla="*/ 36 w 194"/>
                <a:gd name="T71" fmla="*/ 143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4" h="195">
                  <a:moveTo>
                    <a:pt x="36" y="143"/>
                  </a:moveTo>
                  <a:lnTo>
                    <a:pt x="36" y="143"/>
                  </a:lnTo>
                  <a:cubicBezTo>
                    <a:pt x="37" y="143"/>
                    <a:pt x="39" y="144"/>
                    <a:pt x="40" y="146"/>
                  </a:cubicBezTo>
                  <a:lnTo>
                    <a:pt x="47" y="152"/>
                  </a:lnTo>
                  <a:cubicBezTo>
                    <a:pt x="50" y="156"/>
                    <a:pt x="51" y="162"/>
                    <a:pt x="49" y="166"/>
                  </a:cubicBezTo>
                  <a:lnTo>
                    <a:pt x="44" y="178"/>
                  </a:lnTo>
                  <a:cubicBezTo>
                    <a:pt x="43" y="180"/>
                    <a:pt x="44" y="183"/>
                    <a:pt x="46" y="184"/>
                  </a:cubicBezTo>
                  <a:lnTo>
                    <a:pt x="68" y="193"/>
                  </a:lnTo>
                  <a:cubicBezTo>
                    <a:pt x="70" y="194"/>
                    <a:pt x="73" y="193"/>
                    <a:pt x="74" y="191"/>
                  </a:cubicBezTo>
                  <a:lnTo>
                    <a:pt x="79" y="179"/>
                  </a:lnTo>
                  <a:cubicBezTo>
                    <a:pt x="81" y="175"/>
                    <a:pt x="86" y="171"/>
                    <a:pt x="91" y="172"/>
                  </a:cubicBezTo>
                  <a:lnTo>
                    <a:pt x="100" y="172"/>
                  </a:lnTo>
                  <a:cubicBezTo>
                    <a:pt x="106" y="172"/>
                    <a:pt x="110" y="175"/>
                    <a:pt x="112" y="180"/>
                  </a:cubicBezTo>
                  <a:lnTo>
                    <a:pt x="117" y="192"/>
                  </a:lnTo>
                  <a:cubicBezTo>
                    <a:pt x="118" y="194"/>
                    <a:pt x="120" y="195"/>
                    <a:pt x="122" y="194"/>
                  </a:cubicBezTo>
                  <a:lnTo>
                    <a:pt x="144" y="185"/>
                  </a:lnTo>
                  <a:cubicBezTo>
                    <a:pt x="145" y="185"/>
                    <a:pt x="146" y="184"/>
                    <a:pt x="147" y="183"/>
                  </a:cubicBezTo>
                  <a:cubicBezTo>
                    <a:pt x="147" y="182"/>
                    <a:pt x="147" y="181"/>
                    <a:pt x="147" y="180"/>
                  </a:cubicBezTo>
                  <a:lnTo>
                    <a:pt x="142" y="168"/>
                  </a:lnTo>
                  <a:cubicBezTo>
                    <a:pt x="140" y="163"/>
                    <a:pt x="141" y="158"/>
                    <a:pt x="145" y="154"/>
                  </a:cubicBezTo>
                  <a:lnTo>
                    <a:pt x="152" y="147"/>
                  </a:lnTo>
                  <a:cubicBezTo>
                    <a:pt x="156" y="144"/>
                    <a:pt x="161" y="143"/>
                    <a:pt x="166" y="145"/>
                  </a:cubicBezTo>
                  <a:lnTo>
                    <a:pt x="178" y="150"/>
                  </a:lnTo>
                  <a:cubicBezTo>
                    <a:pt x="180" y="151"/>
                    <a:pt x="182" y="150"/>
                    <a:pt x="183" y="148"/>
                  </a:cubicBezTo>
                  <a:lnTo>
                    <a:pt x="193" y="126"/>
                  </a:lnTo>
                  <a:cubicBezTo>
                    <a:pt x="194" y="124"/>
                    <a:pt x="193" y="121"/>
                    <a:pt x="190" y="120"/>
                  </a:cubicBezTo>
                  <a:lnTo>
                    <a:pt x="179" y="115"/>
                  </a:lnTo>
                  <a:cubicBezTo>
                    <a:pt x="174" y="113"/>
                    <a:pt x="171" y="108"/>
                    <a:pt x="171" y="103"/>
                  </a:cubicBezTo>
                  <a:lnTo>
                    <a:pt x="172" y="94"/>
                  </a:lnTo>
                  <a:cubicBezTo>
                    <a:pt x="172" y="88"/>
                    <a:pt x="175" y="84"/>
                    <a:pt x="180" y="82"/>
                  </a:cubicBezTo>
                  <a:lnTo>
                    <a:pt x="191" y="77"/>
                  </a:lnTo>
                  <a:cubicBezTo>
                    <a:pt x="192" y="77"/>
                    <a:pt x="193" y="76"/>
                    <a:pt x="194" y="75"/>
                  </a:cubicBezTo>
                  <a:cubicBezTo>
                    <a:pt x="194" y="74"/>
                    <a:pt x="194" y="73"/>
                    <a:pt x="194" y="72"/>
                  </a:cubicBezTo>
                  <a:lnTo>
                    <a:pt x="185" y="50"/>
                  </a:lnTo>
                  <a:cubicBezTo>
                    <a:pt x="184" y="48"/>
                    <a:pt x="181" y="46"/>
                    <a:pt x="179" y="47"/>
                  </a:cubicBezTo>
                  <a:lnTo>
                    <a:pt x="168" y="52"/>
                  </a:lnTo>
                  <a:cubicBezTo>
                    <a:pt x="163" y="54"/>
                    <a:pt x="157" y="53"/>
                    <a:pt x="154" y="49"/>
                  </a:cubicBezTo>
                  <a:lnTo>
                    <a:pt x="147" y="42"/>
                  </a:lnTo>
                  <a:cubicBezTo>
                    <a:pt x="144" y="38"/>
                    <a:pt x="143" y="33"/>
                    <a:pt x="145" y="28"/>
                  </a:cubicBezTo>
                  <a:lnTo>
                    <a:pt x="150" y="16"/>
                  </a:lnTo>
                  <a:cubicBezTo>
                    <a:pt x="151" y="14"/>
                    <a:pt x="150" y="12"/>
                    <a:pt x="147" y="11"/>
                  </a:cubicBezTo>
                  <a:lnTo>
                    <a:pt x="126" y="1"/>
                  </a:lnTo>
                  <a:cubicBezTo>
                    <a:pt x="123" y="0"/>
                    <a:pt x="121" y="1"/>
                    <a:pt x="120" y="4"/>
                  </a:cubicBezTo>
                  <a:lnTo>
                    <a:pt x="115" y="15"/>
                  </a:lnTo>
                  <a:cubicBezTo>
                    <a:pt x="113" y="20"/>
                    <a:pt x="108" y="23"/>
                    <a:pt x="103" y="23"/>
                  </a:cubicBezTo>
                  <a:lnTo>
                    <a:pt x="93" y="23"/>
                  </a:lnTo>
                  <a:cubicBezTo>
                    <a:pt x="88" y="22"/>
                    <a:pt x="84" y="19"/>
                    <a:pt x="82" y="14"/>
                  </a:cubicBezTo>
                  <a:lnTo>
                    <a:pt x="77" y="3"/>
                  </a:lnTo>
                  <a:cubicBezTo>
                    <a:pt x="77" y="2"/>
                    <a:pt x="76" y="1"/>
                    <a:pt x="75" y="0"/>
                  </a:cubicBezTo>
                  <a:cubicBezTo>
                    <a:pt x="74" y="0"/>
                    <a:pt x="73" y="0"/>
                    <a:pt x="71" y="0"/>
                  </a:cubicBezTo>
                  <a:lnTo>
                    <a:pt x="49" y="9"/>
                  </a:lnTo>
                  <a:cubicBezTo>
                    <a:pt x="48" y="10"/>
                    <a:pt x="47" y="10"/>
                    <a:pt x="47" y="11"/>
                  </a:cubicBezTo>
                  <a:cubicBezTo>
                    <a:pt x="47" y="12"/>
                    <a:pt x="47" y="14"/>
                    <a:pt x="47" y="15"/>
                  </a:cubicBezTo>
                  <a:lnTo>
                    <a:pt x="52" y="26"/>
                  </a:lnTo>
                  <a:cubicBezTo>
                    <a:pt x="53" y="31"/>
                    <a:pt x="52" y="37"/>
                    <a:pt x="49" y="40"/>
                  </a:cubicBezTo>
                  <a:lnTo>
                    <a:pt x="42" y="47"/>
                  </a:lnTo>
                  <a:cubicBezTo>
                    <a:pt x="38" y="51"/>
                    <a:pt x="32" y="52"/>
                    <a:pt x="28" y="49"/>
                  </a:cubicBezTo>
                  <a:lnTo>
                    <a:pt x="16" y="44"/>
                  </a:lnTo>
                  <a:cubicBezTo>
                    <a:pt x="14" y="44"/>
                    <a:pt x="11" y="45"/>
                    <a:pt x="10" y="47"/>
                  </a:cubicBezTo>
                  <a:lnTo>
                    <a:pt x="1" y="68"/>
                  </a:lnTo>
                  <a:cubicBezTo>
                    <a:pt x="0" y="71"/>
                    <a:pt x="1" y="73"/>
                    <a:pt x="3" y="74"/>
                  </a:cubicBezTo>
                  <a:lnTo>
                    <a:pt x="15" y="79"/>
                  </a:lnTo>
                  <a:cubicBezTo>
                    <a:pt x="20" y="81"/>
                    <a:pt x="23" y="86"/>
                    <a:pt x="22" y="91"/>
                  </a:cubicBezTo>
                  <a:lnTo>
                    <a:pt x="22" y="101"/>
                  </a:lnTo>
                  <a:cubicBezTo>
                    <a:pt x="22" y="106"/>
                    <a:pt x="19" y="111"/>
                    <a:pt x="14" y="112"/>
                  </a:cubicBezTo>
                  <a:lnTo>
                    <a:pt x="3" y="117"/>
                  </a:lnTo>
                  <a:cubicBezTo>
                    <a:pt x="1" y="117"/>
                    <a:pt x="1" y="118"/>
                    <a:pt x="0" y="119"/>
                  </a:cubicBezTo>
                  <a:cubicBezTo>
                    <a:pt x="0" y="120"/>
                    <a:pt x="0" y="122"/>
                    <a:pt x="0" y="123"/>
                  </a:cubicBezTo>
                  <a:lnTo>
                    <a:pt x="9" y="145"/>
                  </a:lnTo>
                  <a:cubicBezTo>
                    <a:pt x="10" y="147"/>
                    <a:pt x="12" y="148"/>
                    <a:pt x="14" y="147"/>
                  </a:cubicBezTo>
                  <a:lnTo>
                    <a:pt x="26" y="143"/>
                  </a:lnTo>
                  <a:cubicBezTo>
                    <a:pt x="29" y="141"/>
                    <a:pt x="33" y="141"/>
                    <a:pt x="36" y="143"/>
                  </a:cubicBezTo>
                  <a:close/>
                </a:path>
              </a:pathLst>
            </a:custGeom>
            <a:noFill/>
            <a:ln w="15875" cap="flat">
              <a:solidFill>
                <a:srgbClr val="52CD84"/>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61" name="Freeform 24"/>
            <p:cNvSpPr>
              <a:spLocks/>
            </p:cNvSpPr>
            <p:nvPr/>
          </p:nvSpPr>
          <p:spPr bwMode="auto">
            <a:xfrm>
              <a:off x="1997726" y="2667729"/>
              <a:ext cx="50363" cy="50363"/>
            </a:xfrm>
            <a:custGeom>
              <a:avLst/>
              <a:gdLst>
                <a:gd name="T0" fmla="*/ 67 w 99"/>
                <a:gd name="T1" fmla="*/ 9 h 99"/>
                <a:gd name="T2" fmla="*/ 67 w 99"/>
                <a:gd name="T3" fmla="*/ 9 h 99"/>
                <a:gd name="T4" fmla="*/ 10 w 99"/>
                <a:gd name="T5" fmla="*/ 32 h 99"/>
                <a:gd name="T6" fmla="*/ 32 w 99"/>
                <a:gd name="T7" fmla="*/ 89 h 99"/>
                <a:gd name="T8" fmla="*/ 90 w 99"/>
                <a:gd name="T9" fmla="*/ 67 h 99"/>
                <a:gd name="T10" fmla="*/ 67 w 99"/>
                <a:gd name="T11" fmla="*/ 9 h 99"/>
                <a:gd name="T12" fmla="*/ 67 w 99"/>
                <a:gd name="T13" fmla="*/ 9 h 99"/>
              </a:gdLst>
              <a:ahLst/>
              <a:cxnLst>
                <a:cxn ang="0">
                  <a:pos x="T0" y="T1"/>
                </a:cxn>
                <a:cxn ang="0">
                  <a:pos x="T2" y="T3"/>
                </a:cxn>
                <a:cxn ang="0">
                  <a:pos x="T4" y="T5"/>
                </a:cxn>
                <a:cxn ang="0">
                  <a:pos x="T6" y="T7"/>
                </a:cxn>
                <a:cxn ang="0">
                  <a:pos x="T8" y="T9"/>
                </a:cxn>
                <a:cxn ang="0">
                  <a:pos x="T10" y="T11"/>
                </a:cxn>
                <a:cxn ang="0">
                  <a:pos x="T12" y="T13"/>
                </a:cxn>
              </a:cxnLst>
              <a:rect l="0" t="0" r="r" b="b"/>
              <a:pathLst>
                <a:path w="99" h="99">
                  <a:moveTo>
                    <a:pt x="67" y="9"/>
                  </a:moveTo>
                  <a:lnTo>
                    <a:pt x="67" y="9"/>
                  </a:lnTo>
                  <a:cubicBezTo>
                    <a:pt x="45" y="0"/>
                    <a:pt x="19" y="10"/>
                    <a:pt x="10" y="32"/>
                  </a:cubicBezTo>
                  <a:cubicBezTo>
                    <a:pt x="0" y="54"/>
                    <a:pt x="10" y="80"/>
                    <a:pt x="32" y="89"/>
                  </a:cubicBezTo>
                  <a:cubicBezTo>
                    <a:pt x="54" y="99"/>
                    <a:pt x="80" y="89"/>
                    <a:pt x="90" y="67"/>
                  </a:cubicBezTo>
                  <a:cubicBezTo>
                    <a:pt x="99" y="45"/>
                    <a:pt x="89" y="19"/>
                    <a:pt x="67" y="9"/>
                  </a:cubicBezTo>
                  <a:lnTo>
                    <a:pt x="67" y="9"/>
                  </a:lnTo>
                  <a:close/>
                </a:path>
              </a:pathLst>
            </a:custGeom>
            <a:noFill/>
            <a:ln w="15875" cap="flat">
              <a:solidFill>
                <a:srgbClr val="52CD84"/>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62" name="Freeform 25"/>
            <p:cNvSpPr>
              <a:spLocks/>
            </p:cNvSpPr>
            <p:nvPr/>
          </p:nvSpPr>
          <p:spPr bwMode="auto">
            <a:xfrm>
              <a:off x="1966116" y="2636654"/>
              <a:ext cx="113584" cy="113048"/>
            </a:xfrm>
            <a:custGeom>
              <a:avLst/>
              <a:gdLst>
                <a:gd name="T0" fmla="*/ 42 w 223"/>
                <a:gd name="T1" fmla="*/ 163 h 223"/>
                <a:gd name="T2" fmla="*/ 54 w 223"/>
                <a:gd name="T3" fmla="*/ 175 h 223"/>
                <a:gd name="T4" fmla="*/ 51 w 223"/>
                <a:gd name="T5" fmla="*/ 204 h 223"/>
                <a:gd name="T6" fmla="*/ 79 w 223"/>
                <a:gd name="T7" fmla="*/ 221 h 223"/>
                <a:gd name="T8" fmla="*/ 91 w 223"/>
                <a:gd name="T9" fmla="*/ 205 h 223"/>
                <a:gd name="T10" fmla="*/ 116 w 223"/>
                <a:gd name="T11" fmla="*/ 197 h 223"/>
                <a:gd name="T12" fmla="*/ 134 w 223"/>
                <a:gd name="T13" fmla="*/ 219 h 223"/>
                <a:gd name="T14" fmla="*/ 166 w 223"/>
                <a:gd name="T15" fmla="*/ 212 h 223"/>
                <a:gd name="T16" fmla="*/ 169 w 223"/>
                <a:gd name="T17" fmla="*/ 206 h 223"/>
                <a:gd name="T18" fmla="*/ 167 w 223"/>
                <a:gd name="T19" fmla="*/ 176 h 223"/>
                <a:gd name="T20" fmla="*/ 191 w 223"/>
                <a:gd name="T21" fmla="*/ 166 h 223"/>
                <a:gd name="T22" fmla="*/ 210 w 223"/>
                <a:gd name="T23" fmla="*/ 169 h 223"/>
                <a:gd name="T24" fmla="*/ 219 w 223"/>
                <a:gd name="T25" fmla="*/ 138 h 223"/>
                <a:gd name="T26" fmla="*/ 197 w 223"/>
                <a:gd name="T27" fmla="*/ 118 h 223"/>
                <a:gd name="T28" fmla="*/ 206 w 223"/>
                <a:gd name="T29" fmla="*/ 94 h 223"/>
                <a:gd name="T30" fmla="*/ 222 w 223"/>
                <a:gd name="T31" fmla="*/ 86 h 223"/>
                <a:gd name="T32" fmla="*/ 212 w 223"/>
                <a:gd name="T33" fmla="*/ 57 h 223"/>
                <a:gd name="T34" fmla="*/ 193 w 223"/>
                <a:gd name="T35" fmla="*/ 60 h 223"/>
                <a:gd name="T36" fmla="*/ 169 w 223"/>
                <a:gd name="T37" fmla="*/ 48 h 223"/>
                <a:gd name="T38" fmla="*/ 172 w 223"/>
                <a:gd name="T39" fmla="*/ 19 h 223"/>
                <a:gd name="T40" fmla="*/ 144 w 223"/>
                <a:gd name="T41" fmla="*/ 2 h 223"/>
                <a:gd name="T42" fmla="*/ 132 w 223"/>
                <a:gd name="T43" fmla="*/ 17 h 223"/>
                <a:gd name="T44" fmla="*/ 107 w 223"/>
                <a:gd name="T45" fmla="*/ 26 h 223"/>
                <a:gd name="T46" fmla="*/ 89 w 223"/>
                <a:gd name="T47" fmla="*/ 4 h 223"/>
                <a:gd name="T48" fmla="*/ 83 w 223"/>
                <a:gd name="T49" fmla="*/ 1 h 223"/>
                <a:gd name="T50" fmla="*/ 55 w 223"/>
                <a:gd name="T51" fmla="*/ 13 h 223"/>
                <a:gd name="T52" fmla="*/ 60 w 223"/>
                <a:gd name="T53" fmla="*/ 30 h 223"/>
                <a:gd name="T54" fmla="*/ 48 w 223"/>
                <a:gd name="T55" fmla="*/ 54 h 223"/>
                <a:gd name="T56" fmla="*/ 19 w 223"/>
                <a:gd name="T57" fmla="*/ 51 h 223"/>
                <a:gd name="T58" fmla="*/ 2 w 223"/>
                <a:gd name="T59" fmla="*/ 79 h 223"/>
                <a:gd name="T60" fmla="*/ 18 w 223"/>
                <a:gd name="T61" fmla="*/ 91 h 223"/>
                <a:gd name="T62" fmla="*/ 26 w 223"/>
                <a:gd name="T63" fmla="*/ 115 h 223"/>
                <a:gd name="T64" fmla="*/ 4 w 223"/>
                <a:gd name="T65" fmla="*/ 134 h 223"/>
                <a:gd name="T66" fmla="*/ 1 w 223"/>
                <a:gd name="T67" fmla="*/ 140 h 223"/>
                <a:gd name="T68" fmla="*/ 17 w 223"/>
                <a:gd name="T69" fmla="*/ 168 h 223"/>
                <a:gd name="T70" fmla="*/ 42 w 223"/>
                <a:gd name="T71" fmla="*/ 16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23">
                  <a:moveTo>
                    <a:pt x="42" y="163"/>
                  </a:moveTo>
                  <a:lnTo>
                    <a:pt x="42" y="163"/>
                  </a:lnTo>
                  <a:cubicBezTo>
                    <a:pt x="44" y="164"/>
                    <a:pt x="45" y="165"/>
                    <a:pt x="47" y="167"/>
                  </a:cubicBezTo>
                  <a:lnTo>
                    <a:pt x="54" y="175"/>
                  </a:lnTo>
                  <a:cubicBezTo>
                    <a:pt x="58" y="179"/>
                    <a:pt x="59" y="185"/>
                    <a:pt x="57" y="191"/>
                  </a:cubicBezTo>
                  <a:lnTo>
                    <a:pt x="51" y="204"/>
                  </a:lnTo>
                  <a:cubicBezTo>
                    <a:pt x="50" y="206"/>
                    <a:pt x="51" y="209"/>
                    <a:pt x="54" y="210"/>
                  </a:cubicBezTo>
                  <a:lnTo>
                    <a:pt x="79" y="221"/>
                  </a:lnTo>
                  <a:cubicBezTo>
                    <a:pt x="81" y="222"/>
                    <a:pt x="84" y="221"/>
                    <a:pt x="85" y="218"/>
                  </a:cubicBezTo>
                  <a:lnTo>
                    <a:pt x="91" y="205"/>
                  </a:lnTo>
                  <a:cubicBezTo>
                    <a:pt x="93" y="200"/>
                    <a:pt x="99" y="196"/>
                    <a:pt x="105" y="196"/>
                  </a:cubicBezTo>
                  <a:lnTo>
                    <a:pt x="116" y="197"/>
                  </a:lnTo>
                  <a:cubicBezTo>
                    <a:pt x="122" y="197"/>
                    <a:pt x="127" y="200"/>
                    <a:pt x="129" y="206"/>
                  </a:cubicBezTo>
                  <a:lnTo>
                    <a:pt x="134" y="219"/>
                  </a:lnTo>
                  <a:cubicBezTo>
                    <a:pt x="135" y="222"/>
                    <a:pt x="138" y="223"/>
                    <a:pt x="141" y="222"/>
                  </a:cubicBezTo>
                  <a:lnTo>
                    <a:pt x="166" y="212"/>
                  </a:lnTo>
                  <a:cubicBezTo>
                    <a:pt x="167" y="212"/>
                    <a:pt x="168" y="211"/>
                    <a:pt x="169" y="209"/>
                  </a:cubicBezTo>
                  <a:cubicBezTo>
                    <a:pt x="169" y="208"/>
                    <a:pt x="169" y="207"/>
                    <a:pt x="169" y="206"/>
                  </a:cubicBezTo>
                  <a:lnTo>
                    <a:pt x="163" y="192"/>
                  </a:lnTo>
                  <a:cubicBezTo>
                    <a:pt x="161" y="187"/>
                    <a:pt x="163" y="181"/>
                    <a:pt x="167" y="176"/>
                  </a:cubicBezTo>
                  <a:lnTo>
                    <a:pt x="175" y="169"/>
                  </a:lnTo>
                  <a:cubicBezTo>
                    <a:pt x="179" y="165"/>
                    <a:pt x="185" y="164"/>
                    <a:pt x="191" y="166"/>
                  </a:cubicBezTo>
                  <a:lnTo>
                    <a:pt x="204" y="172"/>
                  </a:lnTo>
                  <a:cubicBezTo>
                    <a:pt x="206" y="173"/>
                    <a:pt x="209" y="172"/>
                    <a:pt x="210" y="169"/>
                  </a:cubicBezTo>
                  <a:lnTo>
                    <a:pt x="221" y="144"/>
                  </a:lnTo>
                  <a:cubicBezTo>
                    <a:pt x="222" y="142"/>
                    <a:pt x="221" y="139"/>
                    <a:pt x="219" y="138"/>
                  </a:cubicBezTo>
                  <a:lnTo>
                    <a:pt x="205" y="132"/>
                  </a:lnTo>
                  <a:cubicBezTo>
                    <a:pt x="200" y="130"/>
                    <a:pt x="197" y="124"/>
                    <a:pt x="197" y="118"/>
                  </a:cubicBezTo>
                  <a:lnTo>
                    <a:pt x="197" y="107"/>
                  </a:lnTo>
                  <a:cubicBezTo>
                    <a:pt x="197" y="101"/>
                    <a:pt x="201" y="96"/>
                    <a:pt x="206" y="94"/>
                  </a:cubicBezTo>
                  <a:lnTo>
                    <a:pt x="219" y="89"/>
                  </a:lnTo>
                  <a:cubicBezTo>
                    <a:pt x="221" y="88"/>
                    <a:pt x="222" y="87"/>
                    <a:pt x="222" y="86"/>
                  </a:cubicBezTo>
                  <a:cubicBezTo>
                    <a:pt x="223" y="85"/>
                    <a:pt x="223" y="84"/>
                    <a:pt x="222" y="82"/>
                  </a:cubicBezTo>
                  <a:lnTo>
                    <a:pt x="212" y="57"/>
                  </a:lnTo>
                  <a:cubicBezTo>
                    <a:pt x="211" y="55"/>
                    <a:pt x="208" y="53"/>
                    <a:pt x="206" y="54"/>
                  </a:cubicBezTo>
                  <a:lnTo>
                    <a:pt x="193" y="60"/>
                  </a:lnTo>
                  <a:cubicBezTo>
                    <a:pt x="187" y="62"/>
                    <a:pt x="181" y="60"/>
                    <a:pt x="177" y="56"/>
                  </a:cubicBezTo>
                  <a:lnTo>
                    <a:pt x="169" y="48"/>
                  </a:lnTo>
                  <a:cubicBezTo>
                    <a:pt x="165" y="44"/>
                    <a:pt x="164" y="38"/>
                    <a:pt x="166" y="32"/>
                  </a:cubicBezTo>
                  <a:lnTo>
                    <a:pt x="172" y="19"/>
                  </a:lnTo>
                  <a:cubicBezTo>
                    <a:pt x="173" y="17"/>
                    <a:pt x="172" y="14"/>
                    <a:pt x="169" y="13"/>
                  </a:cubicBezTo>
                  <a:lnTo>
                    <a:pt x="144" y="2"/>
                  </a:lnTo>
                  <a:cubicBezTo>
                    <a:pt x="142" y="1"/>
                    <a:pt x="139" y="2"/>
                    <a:pt x="138" y="4"/>
                  </a:cubicBezTo>
                  <a:lnTo>
                    <a:pt x="132" y="17"/>
                  </a:lnTo>
                  <a:cubicBezTo>
                    <a:pt x="130" y="23"/>
                    <a:pt x="124" y="26"/>
                    <a:pt x="118" y="26"/>
                  </a:cubicBezTo>
                  <a:lnTo>
                    <a:pt x="107" y="26"/>
                  </a:lnTo>
                  <a:cubicBezTo>
                    <a:pt x="102" y="26"/>
                    <a:pt x="96" y="22"/>
                    <a:pt x="94" y="17"/>
                  </a:cubicBezTo>
                  <a:lnTo>
                    <a:pt x="89" y="4"/>
                  </a:lnTo>
                  <a:cubicBezTo>
                    <a:pt x="88" y="2"/>
                    <a:pt x="88" y="1"/>
                    <a:pt x="86" y="1"/>
                  </a:cubicBezTo>
                  <a:cubicBezTo>
                    <a:pt x="85" y="0"/>
                    <a:pt x="84" y="0"/>
                    <a:pt x="83" y="1"/>
                  </a:cubicBezTo>
                  <a:lnTo>
                    <a:pt x="57" y="11"/>
                  </a:lnTo>
                  <a:cubicBezTo>
                    <a:pt x="56" y="11"/>
                    <a:pt x="55" y="12"/>
                    <a:pt x="55" y="13"/>
                  </a:cubicBezTo>
                  <a:cubicBezTo>
                    <a:pt x="54" y="15"/>
                    <a:pt x="54" y="16"/>
                    <a:pt x="55" y="17"/>
                  </a:cubicBezTo>
                  <a:lnTo>
                    <a:pt x="60" y="30"/>
                  </a:lnTo>
                  <a:cubicBezTo>
                    <a:pt x="62" y="36"/>
                    <a:pt x="61" y="42"/>
                    <a:pt x="56" y="46"/>
                  </a:cubicBezTo>
                  <a:lnTo>
                    <a:pt x="48" y="54"/>
                  </a:lnTo>
                  <a:cubicBezTo>
                    <a:pt x="44" y="58"/>
                    <a:pt x="38" y="59"/>
                    <a:pt x="32" y="57"/>
                  </a:cubicBezTo>
                  <a:lnTo>
                    <a:pt x="19" y="51"/>
                  </a:lnTo>
                  <a:cubicBezTo>
                    <a:pt x="17" y="50"/>
                    <a:pt x="14" y="51"/>
                    <a:pt x="13" y="54"/>
                  </a:cubicBezTo>
                  <a:lnTo>
                    <a:pt x="2" y="79"/>
                  </a:lnTo>
                  <a:cubicBezTo>
                    <a:pt x="1" y="81"/>
                    <a:pt x="2" y="84"/>
                    <a:pt x="5" y="85"/>
                  </a:cubicBezTo>
                  <a:lnTo>
                    <a:pt x="18" y="91"/>
                  </a:lnTo>
                  <a:cubicBezTo>
                    <a:pt x="23" y="93"/>
                    <a:pt x="27" y="99"/>
                    <a:pt x="27" y="104"/>
                  </a:cubicBezTo>
                  <a:lnTo>
                    <a:pt x="26" y="115"/>
                  </a:lnTo>
                  <a:cubicBezTo>
                    <a:pt x="26" y="121"/>
                    <a:pt x="23" y="127"/>
                    <a:pt x="17" y="129"/>
                  </a:cubicBezTo>
                  <a:lnTo>
                    <a:pt x="4" y="134"/>
                  </a:lnTo>
                  <a:cubicBezTo>
                    <a:pt x="3" y="135"/>
                    <a:pt x="2" y="135"/>
                    <a:pt x="1" y="137"/>
                  </a:cubicBezTo>
                  <a:cubicBezTo>
                    <a:pt x="1" y="138"/>
                    <a:pt x="0" y="139"/>
                    <a:pt x="1" y="140"/>
                  </a:cubicBezTo>
                  <a:lnTo>
                    <a:pt x="11" y="166"/>
                  </a:lnTo>
                  <a:cubicBezTo>
                    <a:pt x="12" y="168"/>
                    <a:pt x="15" y="169"/>
                    <a:pt x="17" y="168"/>
                  </a:cubicBezTo>
                  <a:lnTo>
                    <a:pt x="31" y="163"/>
                  </a:lnTo>
                  <a:cubicBezTo>
                    <a:pt x="34" y="162"/>
                    <a:pt x="38" y="162"/>
                    <a:pt x="42" y="163"/>
                  </a:cubicBezTo>
                  <a:close/>
                </a:path>
              </a:pathLst>
            </a:custGeom>
            <a:noFill/>
            <a:ln w="15875" cap="flat">
              <a:solidFill>
                <a:srgbClr val="52CD84"/>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grpSp>
          <p:nvGrpSpPr>
            <p:cNvPr id="63" name="Group 44"/>
            <p:cNvGrpSpPr>
              <a:grpSpLocks noChangeAspect="1"/>
            </p:cNvGrpSpPr>
            <p:nvPr/>
          </p:nvGrpSpPr>
          <p:grpSpPr bwMode="auto">
            <a:xfrm>
              <a:off x="1656439" y="2403593"/>
              <a:ext cx="568455" cy="568990"/>
              <a:chOff x="4283" y="288"/>
              <a:chExt cx="1061" cy="1062"/>
            </a:xfrm>
          </p:grpSpPr>
          <p:sp>
            <p:nvSpPr>
              <p:cNvPr id="99" name="Freeform 45"/>
              <p:cNvSpPr>
                <a:spLocks/>
              </p:cNvSpPr>
              <p:nvPr/>
            </p:nvSpPr>
            <p:spPr bwMode="auto">
              <a:xfrm>
                <a:off x="4814" y="288"/>
                <a:ext cx="530" cy="796"/>
              </a:xfrm>
              <a:custGeom>
                <a:avLst/>
                <a:gdLst>
                  <a:gd name="T0" fmla="*/ 1006 w 1478"/>
                  <a:gd name="T1" fmla="*/ 1478 h 2217"/>
                  <a:gd name="T2" fmla="*/ 1006 w 1478"/>
                  <a:gd name="T3" fmla="*/ 1478 h 2217"/>
                  <a:gd name="T4" fmla="*/ 872 w 1478"/>
                  <a:gd name="T5" fmla="*/ 1981 h 2217"/>
                  <a:gd name="T6" fmla="*/ 1280 w 1478"/>
                  <a:gd name="T7" fmla="*/ 2217 h 2217"/>
                  <a:gd name="T8" fmla="*/ 1478 w 1478"/>
                  <a:gd name="T9" fmla="*/ 1478 h 2217"/>
                  <a:gd name="T10" fmla="*/ 0 w 1478"/>
                  <a:gd name="T11" fmla="*/ 0 h 2217"/>
                  <a:gd name="T12" fmla="*/ 0 w 1478"/>
                  <a:gd name="T13" fmla="*/ 472 h 2217"/>
                  <a:gd name="T14" fmla="*/ 1006 w 1478"/>
                  <a:gd name="T15" fmla="*/ 1478 h 22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8" h="2217">
                    <a:moveTo>
                      <a:pt x="1006" y="1478"/>
                    </a:moveTo>
                    <a:lnTo>
                      <a:pt x="1006" y="1478"/>
                    </a:lnTo>
                    <a:cubicBezTo>
                      <a:pt x="1006" y="1662"/>
                      <a:pt x="957" y="1833"/>
                      <a:pt x="872" y="1981"/>
                    </a:cubicBezTo>
                    <a:lnTo>
                      <a:pt x="1280" y="2217"/>
                    </a:lnTo>
                    <a:cubicBezTo>
                      <a:pt x="1406" y="2000"/>
                      <a:pt x="1478" y="1747"/>
                      <a:pt x="1478" y="1478"/>
                    </a:cubicBezTo>
                    <a:cubicBezTo>
                      <a:pt x="1478" y="662"/>
                      <a:pt x="816" y="0"/>
                      <a:pt x="0" y="0"/>
                    </a:cubicBezTo>
                    <a:lnTo>
                      <a:pt x="0" y="472"/>
                    </a:lnTo>
                    <a:cubicBezTo>
                      <a:pt x="556" y="472"/>
                      <a:pt x="1006" y="922"/>
                      <a:pt x="1006" y="1478"/>
                    </a:cubicBezTo>
                    <a:close/>
                  </a:path>
                </a:pathLst>
              </a:custGeom>
              <a:solidFill>
                <a:srgbClr val="52CD84"/>
              </a:solidFill>
              <a:ln w="0">
                <a:solidFill>
                  <a:srgbClr val="52CD84"/>
                </a:solidFill>
                <a:prstDash val="solid"/>
                <a:round/>
                <a:headEnd/>
                <a:tailEnd/>
              </a:ln>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00" name="Freeform 46"/>
              <p:cNvSpPr>
                <a:spLocks/>
              </p:cNvSpPr>
              <p:nvPr/>
            </p:nvSpPr>
            <p:spPr bwMode="auto">
              <a:xfrm>
                <a:off x="4814" y="288"/>
                <a:ext cx="530" cy="796"/>
              </a:xfrm>
              <a:custGeom>
                <a:avLst/>
                <a:gdLst>
                  <a:gd name="T0" fmla="*/ 1006 w 1478"/>
                  <a:gd name="T1" fmla="*/ 1478 h 2217"/>
                  <a:gd name="T2" fmla="*/ 1006 w 1478"/>
                  <a:gd name="T3" fmla="*/ 1478 h 2217"/>
                  <a:gd name="T4" fmla="*/ 872 w 1478"/>
                  <a:gd name="T5" fmla="*/ 1981 h 2217"/>
                  <a:gd name="T6" fmla="*/ 1280 w 1478"/>
                  <a:gd name="T7" fmla="*/ 2217 h 2217"/>
                  <a:gd name="T8" fmla="*/ 1478 w 1478"/>
                  <a:gd name="T9" fmla="*/ 1478 h 2217"/>
                  <a:gd name="T10" fmla="*/ 0 w 1478"/>
                  <a:gd name="T11" fmla="*/ 0 h 2217"/>
                  <a:gd name="T12" fmla="*/ 0 w 1478"/>
                  <a:gd name="T13" fmla="*/ 472 h 2217"/>
                  <a:gd name="T14" fmla="*/ 1006 w 1478"/>
                  <a:gd name="T15" fmla="*/ 1478 h 2217"/>
                  <a:gd name="T16" fmla="*/ 1006 w 1478"/>
                  <a:gd name="T17"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8" h="2217">
                    <a:moveTo>
                      <a:pt x="1006" y="1478"/>
                    </a:moveTo>
                    <a:lnTo>
                      <a:pt x="1006" y="1478"/>
                    </a:lnTo>
                    <a:cubicBezTo>
                      <a:pt x="1006" y="1662"/>
                      <a:pt x="957" y="1833"/>
                      <a:pt x="872" y="1981"/>
                    </a:cubicBezTo>
                    <a:lnTo>
                      <a:pt x="1280" y="2217"/>
                    </a:lnTo>
                    <a:cubicBezTo>
                      <a:pt x="1406" y="2000"/>
                      <a:pt x="1478" y="1747"/>
                      <a:pt x="1478" y="1478"/>
                    </a:cubicBezTo>
                    <a:cubicBezTo>
                      <a:pt x="1478" y="662"/>
                      <a:pt x="816" y="0"/>
                      <a:pt x="0" y="0"/>
                    </a:cubicBezTo>
                    <a:lnTo>
                      <a:pt x="0" y="472"/>
                    </a:lnTo>
                    <a:cubicBezTo>
                      <a:pt x="556" y="472"/>
                      <a:pt x="1006" y="922"/>
                      <a:pt x="1006" y="1478"/>
                    </a:cubicBezTo>
                    <a:lnTo>
                      <a:pt x="1006" y="1478"/>
                    </a:lnTo>
                    <a:close/>
                  </a:path>
                </a:pathLst>
              </a:custGeom>
              <a:noFill/>
              <a:ln w="14288" cap="flat">
                <a:solidFill>
                  <a:srgbClr val="52CD84"/>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01" name="Freeform 47"/>
              <p:cNvSpPr>
                <a:spLocks/>
              </p:cNvSpPr>
              <p:nvPr/>
            </p:nvSpPr>
            <p:spPr bwMode="auto">
              <a:xfrm>
                <a:off x="4354" y="999"/>
                <a:ext cx="919" cy="351"/>
              </a:xfrm>
              <a:custGeom>
                <a:avLst/>
                <a:gdLst>
                  <a:gd name="T0" fmla="*/ 2560 w 2560"/>
                  <a:gd name="T1" fmla="*/ 236 h 975"/>
                  <a:gd name="T2" fmla="*/ 2560 w 2560"/>
                  <a:gd name="T3" fmla="*/ 236 h 975"/>
                  <a:gd name="T4" fmla="*/ 2152 w 2560"/>
                  <a:gd name="T5" fmla="*/ 0 h 975"/>
                  <a:gd name="T6" fmla="*/ 1591 w 2560"/>
                  <a:gd name="T7" fmla="*/ 454 h 975"/>
                  <a:gd name="T8" fmla="*/ 1280 w 2560"/>
                  <a:gd name="T9" fmla="*/ 504 h 975"/>
                  <a:gd name="T10" fmla="*/ 408 w 2560"/>
                  <a:gd name="T11" fmla="*/ 0 h 975"/>
                  <a:gd name="T12" fmla="*/ 0 w 2560"/>
                  <a:gd name="T13" fmla="*/ 236 h 975"/>
                  <a:gd name="T14" fmla="*/ 1280 w 2560"/>
                  <a:gd name="T15" fmla="*/ 975 h 975"/>
                  <a:gd name="T16" fmla="*/ 1737 w 2560"/>
                  <a:gd name="T17" fmla="*/ 903 h 975"/>
                  <a:gd name="T18" fmla="*/ 2560 w 2560"/>
                  <a:gd name="T19" fmla="*/ 236 h 975"/>
                  <a:gd name="T20" fmla="*/ 2560 w 2560"/>
                  <a:gd name="T21" fmla="*/ 236 h 975"/>
                  <a:gd name="T22" fmla="*/ 2560 w 2560"/>
                  <a:gd name="T23" fmla="*/ 236 h 975"/>
                  <a:gd name="T24" fmla="*/ 2560 w 2560"/>
                  <a:gd name="T25" fmla="*/ 236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60" h="975">
                    <a:moveTo>
                      <a:pt x="2560" y="236"/>
                    </a:moveTo>
                    <a:lnTo>
                      <a:pt x="2560" y="236"/>
                    </a:lnTo>
                    <a:lnTo>
                      <a:pt x="2152" y="0"/>
                    </a:lnTo>
                    <a:cubicBezTo>
                      <a:pt x="2028" y="213"/>
                      <a:pt x="1829" y="377"/>
                      <a:pt x="1591" y="454"/>
                    </a:cubicBezTo>
                    <a:cubicBezTo>
                      <a:pt x="1493" y="486"/>
                      <a:pt x="1388" y="504"/>
                      <a:pt x="1280" y="504"/>
                    </a:cubicBezTo>
                    <a:cubicBezTo>
                      <a:pt x="907" y="504"/>
                      <a:pt x="582" y="301"/>
                      <a:pt x="408" y="0"/>
                    </a:cubicBezTo>
                    <a:lnTo>
                      <a:pt x="0" y="236"/>
                    </a:lnTo>
                    <a:cubicBezTo>
                      <a:pt x="255" y="678"/>
                      <a:pt x="733" y="975"/>
                      <a:pt x="1280" y="975"/>
                    </a:cubicBezTo>
                    <a:cubicBezTo>
                      <a:pt x="1439" y="975"/>
                      <a:pt x="1593" y="950"/>
                      <a:pt x="1737" y="903"/>
                    </a:cubicBezTo>
                    <a:cubicBezTo>
                      <a:pt x="2086" y="789"/>
                      <a:pt x="2379" y="549"/>
                      <a:pt x="2560" y="236"/>
                    </a:cubicBezTo>
                    <a:lnTo>
                      <a:pt x="2560" y="236"/>
                    </a:lnTo>
                    <a:lnTo>
                      <a:pt x="2560" y="236"/>
                    </a:lnTo>
                    <a:lnTo>
                      <a:pt x="2560" y="236"/>
                    </a:lnTo>
                    <a:close/>
                  </a:path>
                </a:pathLst>
              </a:custGeom>
              <a:noFill/>
              <a:ln w="14288" cap="flat">
                <a:solidFill>
                  <a:srgbClr val="52CD84"/>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102" name="Freeform 48"/>
              <p:cNvSpPr>
                <a:spLocks/>
              </p:cNvSpPr>
              <p:nvPr/>
            </p:nvSpPr>
            <p:spPr bwMode="auto">
              <a:xfrm>
                <a:off x="4283" y="288"/>
                <a:ext cx="531" cy="796"/>
              </a:xfrm>
              <a:custGeom>
                <a:avLst/>
                <a:gdLst>
                  <a:gd name="T0" fmla="*/ 471 w 1478"/>
                  <a:gd name="T1" fmla="*/ 1478 h 2217"/>
                  <a:gd name="T2" fmla="*/ 471 w 1478"/>
                  <a:gd name="T3" fmla="*/ 1478 h 2217"/>
                  <a:gd name="T4" fmla="*/ 886 w 1478"/>
                  <a:gd name="T5" fmla="*/ 664 h 2217"/>
                  <a:gd name="T6" fmla="*/ 1478 w 1478"/>
                  <a:gd name="T7" fmla="*/ 472 h 2217"/>
                  <a:gd name="T8" fmla="*/ 1478 w 1478"/>
                  <a:gd name="T9" fmla="*/ 472 h 2217"/>
                  <a:gd name="T10" fmla="*/ 1478 w 1478"/>
                  <a:gd name="T11" fmla="*/ 472 h 2217"/>
                  <a:gd name="T12" fmla="*/ 1478 w 1478"/>
                  <a:gd name="T13" fmla="*/ 0 h 2217"/>
                  <a:gd name="T14" fmla="*/ 1478 w 1478"/>
                  <a:gd name="T15" fmla="*/ 0 h 2217"/>
                  <a:gd name="T16" fmla="*/ 1478 w 1478"/>
                  <a:gd name="T17" fmla="*/ 0 h 2217"/>
                  <a:gd name="T18" fmla="*/ 609 w 1478"/>
                  <a:gd name="T19" fmla="*/ 283 h 2217"/>
                  <a:gd name="T20" fmla="*/ 0 w 1478"/>
                  <a:gd name="T21" fmla="*/ 1478 h 2217"/>
                  <a:gd name="T22" fmla="*/ 198 w 1478"/>
                  <a:gd name="T23" fmla="*/ 2217 h 2217"/>
                  <a:gd name="T24" fmla="*/ 606 w 1478"/>
                  <a:gd name="T25" fmla="*/ 1981 h 2217"/>
                  <a:gd name="T26" fmla="*/ 471 w 1478"/>
                  <a:gd name="T27" fmla="*/ 1478 h 2217"/>
                  <a:gd name="T28" fmla="*/ 471 w 1478"/>
                  <a:gd name="T29"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8" h="2217">
                    <a:moveTo>
                      <a:pt x="471" y="1478"/>
                    </a:moveTo>
                    <a:lnTo>
                      <a:pt x="471" y="1478"/>
                    </a:lnTo>
                    <a:cubicBezTo>
                      <a:pt x="471" y="1143"/>
                      <a:pt x="635" y="847"/>
                      <a:pt x="886" y="664"/>
                    </a:cubicBezTo>
                    <a:cubicBezTo>
                      <a:pt x="1052" y="543"/>
                      <a:pt x="1257" y="472"/>
                      <a:pt x="1478" y="472"/>
                    </a:cubicBezTo>
                    <a:lnTo>
                      <a:pt x="1478" y="472"/>
                    </a:lnTo>
                    <a:cubicBezTo>
                      <a:pt x="1478" y="472"/>
                      <a:pt x="1478" y="472"/>
                      <a:pt x="1478" y="472"/>
                    </a:cubicBezTo>
                    <a:lnTo>
                      <a:pt x="1478" y="0"/>
                    </a:lnTo>
                    <a:cubicBezTo>
                      <a:pt x="1478" y="0"/>
                      <a:pt x="1478" y="0"/>
                      <a:pt x="1478" y="0"/>
                    </a:cubicBezTo>
                    <a:lnTo>
                      <a:pt x="1478" y="0"/>
                    </a:lnTo>
                    <a:cubicBezTo>
                      <a:pt x="1153" y="0"/>
                      <a:pt x="853" y="105"/>
                      <a:pt x="609" y="283"/>
                    </a:cubicBezTo>
                    <a:cubicBezTo>
                      <a:pt x="240" y="551"/>
                      <a:pt x="0" y="987"/>
                      <a:pt x="0" y="1478"/>
                    </a:cubicBezTo>
                    <a:cubicBezTo>
                      <a:pt x="0" y="1747"/>
                      <a:pt x="72" y="2000"/>
                      <a:pt x="198" y="2217"/>
                    </a:cubicBezTo>
                    <a:lnTo>
                      <a:pt x="606" y="1981"/>
                    </a:lnTo>
                    <a:cubicBezTo>
                      <a:pt x="521" y="1833"/>
                      <a:pt x="471" y="1662"/>
                      <a:pt x="471" y="1478"/>
                    </a:cubicBezTo>
                    <a:lnTo>
                      <a:pt x="471" y="1478"/>
                    </a:lnTo>
                    <a:close/>
                  </a:path>
                </a:pathLst>
              </a:custGeom>
              <a:noFill/>
              <a:ln w="14288" cap="flat">
                <a:solidFill>
                  <a:srgbClr val="52CD84"/>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grpSp>
        <p:sp>
          <p:nvSpPr>
            <p:cNvPr id="64" name="Line 4"/>
            <p:cNvSpPr>
              <a:spLocks noChangeShapeType="1"/>
            </p:cNvSpPr>
            <p:nvPr/>
          </p:nvSpPr>
          <p:spPr bwMode="auto">
            <a:xfrm rot="16200000">
              <a:off x="1167546" y="2688088"/>
              <a:ext cx="568991" cy="0"/>
            </a:xfrm>
            <a:prstGeom prst="line">
              <a:avLst/>
            </a:prstGeom>
            <a:noFill/>
            <a:ln w="9525">
              <a:solidFill>
                <a:srgbClr val="DC26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defTabSz="685800" eaLnBrk="0" fontAlgn="base" hangingPunct="0">
                <a:spcBef>
                  <a:spcPct val="0"/>
                </a:spcBef>
                <a:spcAft>
                  <a:spcPct val="0"/>
                </a:spcAft>
                <a:defRPr/>
              </a:pPr>
              <a:endParaRPr lang="en-US" sz="900">
                <a:solidFill>
                  <a:srgbClr val="000000"/>
                </a:solidFill>
                <a:latin typeface="Arial" charset="0"/>
                <a:ea typeface="MS PGothic" charset="0"/>
                <a:cs typeface=""/>
              </a:endParaRPr>
            </a:p>
          </p:txBody>
        </p:sp>
        <p:sp>
          <p:nvSpPr>
            <p:cNvPr id="65" name="Text Placeholder 2"/>
            <p:cNvSpPr>
              <a:spLocks/>
            </p:cNvSpPr>
            <p:nvPr>
              <p:custDataLst>
                <p:tags r:id="rId5"/>
              </p:custDataLst>
            </p:nvPr>
          </p:nvSpPr>
          <p:spPr bwMode="gray">
            <a:xfrm>
              <a:off x="2437232" y="2588913"/>
              <a:ext cx="2772987" cy="21555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lgn="ctr">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pPr algn="ctr" defTabSz="523880" eaLnBrk="0" fontAlgn="base" hangingPunct="0">
                <a:spcBef>
                  <a:spcPct val="0"/>
                </a:spcBef>
                <a:spcAft>
                  <a:spcPct val="0"/>
                </a:spcAft>
                <a:buClr>
                  <a:srgbClr val="000000"/>
                </a:buClr>
                <a:defRPr/>
              </a:pPr>
              <a:r>
                <a:rPr lang="en-US" sz="788" dirty="0">
                  <a:solidFill>
                    <a:srgbClr val="FFFFFF"/>
                  </a:solidFill>
                  <a:latin typeface="Helvetica Neue Light" charset="0"/>
                  <a:ea typeface="Helvetica Neue Light" charset="0"/>
                  <a:cs typeface="Helvetica Neue Light" charset="0"/>
                </a:rPr>
                <a:t>Machine Learning &amp; Data Science</a:t>
              </a:r>
              <a:endParaRPr lang="en-US" sz="788" dirty="0">
                <a:solidFill>
                  <a:srgbClr val="FFFFFF"/>
                </a:solidFill>
                <a:latin typeface="Helvetica Neue Thin" charset="0"/>
                <a:ea typeface="Helvetica Neue Thin" charset="0"/>
                <a:cs typeface="Helvetica Neue Thin" charset="0"/>
              </a:endParaRPr>
            </a:p>
          </p:txBody>
        </p:sp>
        <p:grpSp>
          <p:nvGrpSpPr>
            <p:cNvPr id="66" name="Group 65"/>
            <p:cNvGrpSpPr/>
            <p:nvPr/>
          </p:nvGrpSpPr>
          <p:grpSpPr>
            <a:xfrm>
              <a:off x="5679556" y="2404626"/>
              <a:ext cx="568455" cy="568990"/>
              <a:chOff x="9807575" y="457200"/>
              <a:chExt cx="1684337" cy="1685925"/>
            </a:xfrm>
          </p:grpSpPr>
          <p:sp>
            <p:nvSpPr>
              <p:cNvPr id="91" name="Freeform 90"/>
              <p:cNvSpPr>
                <a:spLocks/>
              </p:cNvSpPr>
              <p:nvPr/>
            </p:nvSpPr>
            <p:spPr bwMode="auto">
              <a:xfrm>
                <a:off x="10345738" y="965200"/>
                <a:ext cx="296863" cy="306388"/>
              </a:xfrm>
              <a:custGeom>
                <a:avLst/>
                <a:gdLst>
                  <a:gd name="T0" fmla="*/ 173 w 173"/>
                  <a:gd name="T1" fmla="*/ 178 h 178"/>
                  <a:gd name="T2" fmla="*/ 173 w 173"/>
                  <a:gd name="T3" fmla="*/ 178 h 178"/>
                  <a:gd name="T4" fmla="*/ 106 w 173"/>
                  <a:gd name="T5" fmla="*/ 94 h 178"/>
                  <a:gd name="T6" fmla="*/ 136 w 173"/>
                  <a:gd name="T7" fmla="*/ 49 h 178"/>
                  <a:gd name="T8" fmla="*/ 87 w 173"/>
                  <a:gd name="T9" fmla="*/ 0 h 178"/>
                  <a:gd name="T10" fmla="*/ 37 w 173"/>
                  <a:gd name="T11" fmla="*/ 49 h 178"/>
                  <a:gd name="T12" fmla="*/ 67 w 173"/>
                  <a:gd name="T13" fmla="*/ 94 h 178"/>
                  <a:gd name="T14" fmla="*/ 0 w 173"/>
                  <a:gd name="T15" fmla="*/ 178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178">
                    <a:moveTo>
                      <a:pt x="173" y="178"/>
                    </a:moveTo>
                    <a:lnTo>
                      <a:pt x="173" y="178"/>
                    </a:lnTo>
                    <a:cubicBezTo>
                      <a:pt x="173" y="137"/>
                      <a:pt x="144" y="103"/>
                      <a:pt x="106" y="94"/>
                    </a:cubicBezTo>
                    <a:cubicBezTo>
                      <a:pt x="124" y="86"/>
                      <a:pt x="136" y="69"/>
                      <a:pt x="136" y="49"/>
                    </a:cubicBezTo>
                    <a:cubicBezTo>
                      <a:pt x="136" y="22"/>
                      <a:pt x="114" y="0"/>
                      <a:pt x="87" y="0"/>
                    </a:cubicBezTo>
                    <a:cubicBezTo>
                      <a:pt x="59" y="0"/>
                      <a:pt x="37" y="22"/>
                      <a:pt x="37" y="49"/>
                    </a:cubicBezTo>
                    <a:cubicBezTo>
                      <a:pt x="37" y="69"/>
                      <a:pt x="49" y="86"/>
                      <a:pt x="67" y="94"/>
                    </a:cubicBezTo>
                    <a:cubicBezTo>
                      <a:pt x="29" y="103"/>
                      <a:pt x="0" y="137"/>
                      <a:pt x="0" y="178"/>
                    </a:cubicBezTo>
                  </a:path>
                </a:pathLst>
              </a:custGeom>
              <a:noFill/>
              <a:ln w="22225"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92" name="Freeform 91"/>
              <p:cNvSpPr>
                <a:spLocks/>
              </p:cNvSpPr>
              <p:nvPr/>
            </p:nvSpPr>
            <p:spPr bwMode="auto">
              <a:xfrm>
                <a:off x="10345738" y="1271588"/>
                <a:ext cx="296863" cy="371475"/>
              </a:xfrm>
              <a:custGeom>
                <a:avLst/>
                <a:gdLst>
                  <a:gd name="T0" fmla="*/ 173 w 173"/>
                  <a:gd name="T1" fmla="*/ 139 h 216"/>
                  <a:gd name="T2" fmla="*/ 173 w 173"/>
                  <a:gd name="T3" fmla="*/ 139 h 216"/>
                  <a:gd name="T4" fmla="*/ 74 w 173"/>
                  <a:gd name="T5" fmla="*/ 139 h 216"/>
                  <a:gd name="T6" fmla="*/ 74 w 173"/>
                  <a:gd name="T7" fmla="*/ 163 h 216"/>
                  <a:gd name="T8" fmla="*/ 86 w 173"/>
                  <a:gd name="T9" fmla="*/ 187 h 216"/>
                  <a:gd name="T10" fmla="*/ 57 w 173"/>
                  <a:gd name="T11" fmla="*/ 216 h 216"/>
                  <a:gd name="T12" fmla="*/ 28 w 173"/>
                  <a:gd name="T13" fmla="*/ 187 h 216"/>
                  <a:gd name="T14" fmla="*/ 44 w 173"/>
                  <a:gd name="T15" fmla="*/ 162 h 216"/>
                  <a:gd name="T16" fmla="*/ 44 w 173"/>
                  <a:gd name="T17" fmla="*/ 139 h 216"/>
                  <a:gd name="T18" fmla="*/ 0 w 173"/>
                  <a:gd name="T19" fmla="*/ 139 h 216"/>
                  <a:gd name="T20" fmla="*/ 0 w 173"/>
                  <a:gd name="T21"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216">
                    <a:moveTo>
                      <a:pt x="173" y="139"/>
                    </a:moveTo>
                    <a:lnTo>
                      <a:pt x="173" y="139"/>
                    </a:lnTo>
                    <a:lnTo>
                      <a:pt x="74" y="139"/>
                    </a:lnTo>
                    <a:lnTo>
                      <a:pt x="74" y="163"/>
                    </a:lnTo>
                    <a:cubicBezTo>
                      <a:pt x="81" y="169"/>
                      <a:pt x="86" y="177"/>
                      <a:pt x="86" y="187"/>
                    </a:cubicBezTo>
                    <a:cubicBezTo>
                      <a:pt x="86" y="203"/>
                      <a:pt x="73" y="216"/>
                      <a:pt x="57" y="216"/>
                    </a:cubicBezTo>
                    <a:cubicBezTo>
                      <a:pt x="41" y="216"/>
                      <a:pt x="28" y="203"/>
                      <a:pt x="28" y="187"/>
                    </a:cubicBezTo>
                    <a:cubicBezTo>
                      <a:pt x="28" y="176"/>
                      <a:pt x="35" y="166"/>
                      <a:pt x="44" y="162"/>
                    </a:cubicBezTo>
                    <a:lnTo>
                      <a:pt x="44" y="139"/>
                    </a:lnTo>
                    <a:lnTo>
                      <a:pt x="0" y="139"/>
                    </a:lnTo>
                    <a:lnTo>
                      <a:pt x="0" y="0"/>
                    </a:lnTo>
                  </a:path>
                </a:pathLst>
              </a:custGeom>
              <a:noFill/>
              <a:ln w="22225"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93" name="Freeform 92"/>
              <p:cNvSpPr>
                <a:spLocks/>
              </p:cNvSpPr>
              <p:nvPr/>
            </p:nvSpPr>
            <p:spPr bwMode="auto">
              <a:xfrm>
                <a:off x="10510838" y="965200"/>
                <a:ext cx="558800" cy="546100"/>
              </a:xfrm>
              <a:custGeom>
                <a:avLst/>
                <a:gdLst>
                  <a:gd name="T0" fmla="*/ 128 w 327"/>
                  <a:gd name="T1" fmla="*/ 317 h 317"/>
                  <a:gd name="T2" fmla="*/ 128 w 327"/>
                  <a:gd name="T3" fmla="*/ 317 h 317"/>
                  <a:gd name="T4" fmla="*/ 128 w 327"/>
                  <a:gd name="T5" fmla="*/ 292 h 317"/>
                  <a:gd name="T6" fmla="*/ 115 w 327"/>
                  <a:gd name="T7" fmla="*/ 268 h 317"/>
                  <a:gd name="T8" fmla="*/ 144 w 327"/>
                  <a:gd name="T9" fmla="*/ 239 h 317"/>
                  <a:gd name="T10" fmla="*/ 173 w 327"/>
                  <a:gd name="T11" fmla="*/ 268 h 317"/>
                  <a:gd name="T12" fmla="*/ 157 w 327"/>
                  <a:gd name="T13" fmla="*/ 294 h 317"/>
                  <a:gd name="T14" fmla="*/ 157 w 327"/>
                  <a:gd name="T15" fmla="*/ 317 h 317"/>
                  <a:gd name="T16" fmla="*/ 250 w 327"/>
                  <a:gd name="T17" fmla="*/ 317 h 317"/>
                  <a:gd name="T18" fmla="*/ 250 w 327"/>
                  <a:gd name="T19" fmla="*/ 256 h 317"/>
                  <a:gd name="T20" fmla="*/ 273 w 327"/>
                  <a:gd name="T21" fmla="*/ 256 h 317"/>
                  <a:gd name="T22" fmla="*/ 298 w 327"/>
                  <a:gd name="T23" fmla="*/ 271 h 317"/>
                  <a:gd name="T24" fmla="*/ 327 w 327"/>
                  <a:gd name="T25" fmla="*/ 242 h 317"/>
                  <a:gd name="T26" fmla="*/ 298 w 327"/>
                  <a:gd name="T27" fmla="*/ 214 h 317"/>
                  <a:gd name="T28" fmla="*/ 275 w 327"/>
                  <a:gd name="T29" fmla="*/ 226 h 317"/>
                  <a:gd name="T30" fmla="*/ 250 w 327"/>
                  <a:gd name="T31" fmla="*/ 226 h 317"/>
                  <a:gd name="T32" fmla="*/ 250 w 327"/>
                  <a:gd name="T33" fmla="*/ 178 h 317"/>
                  <a:gd name="T34" fmla="*/ 184 w 327"/>
                  <a:gd name="T35" fmla="*/ 94 h 317"/>
                  <a:gd name="T36" fmla="*/ 213 w 327"/>
                  <a:gd name="T37" fmla="*/ 49 h 317"/>
                  <a:gd name="T38" fmla="*/ 164 w 327"/>
                  <a:gd name="T39" fmla="*/ 0 h 317"/>
                  <a:gd name="T40" fmla="*/ 115 w 327"/>
                  <a:gd name="T41" fmla="*/ 49 h 317"/>
                  <a:gd name="T42" fmla="*/ 144 w 327"/>
                  <a:gd name="T43" fmla="*/ 94 h 317"/>
                  <a:gd name="T44" fmla="*/ 77 w 327"/>
                  <a:gd name="T45" fmla="*/ 178 h 317"/>
                  <a:gd name="T46" fmla="*/ 77 w 327"/>
                  <a:gd name="T47" fmla="*/ 185 h 317"/>
                  <a:gd name="T48" fmla="*/ 54 w 327"/>
                  <a:gd name="T49" fmla="*/ 185 h 317"/>
                  <a:gd name="T50" fmla="*/ 28 w 327"/>
                  <a:gd name="T51" fmla="*/ 170 h 317"/>
                  <a:gd name="T52" fmla="*/ 0 w 327"/>
                  <a:gd name="T53" fmla="*/ 198 h 317"/>
                  <a:gd name="T54" fmla="*/ 28 w 327"/>
                  <a:gd name="T55" fmla="*/ 227 h 317"/>
                  <a:gd name="T56" fmla="*/ 52 w 327"/>
                  <a:gd name="T57" fmla="*/ 215 h 317"/>
                  <a:gd name="T58" fmla="*/ 77 w 327"/>
                  <a:gd name="T59" fmla="*/ 215 h 317"/>
                  <a:gd name="T60" fmla="*/ 77 w 327"/>
                  <a:gd name="T61" fmla="*/ 317 h 317"/>
                  <a:gd name="T62" fmla="*/ 128 w 327"/>
                  <a:gd name="T63" fmla="*/ 317 h 317"/>
                  <a:gd name="T64" fmla="*/ 128 w 327"/>
                  <a:gd name="T65" fmla="*/ 31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7" h="317">
                    <a:moveTo>
                      <a:pt x="128" y="317"/>
                    </a:moveTo>
                    <a:lnTo>
                      <a:pt x="128" y="317"/>
                    </a:lnTo>
                    <a:lnTo>
                      <a:pt x="128" y="292"/>
                    </a:lnTo>
                    <a:cubicBezTo>
                      <a:pt x="120" y="287"/>
                      <a:pt x="115" y="278"/>
                      <a:pt x="115" y="268"/>
                    </a:cubicBezTo>
                    <a:cubicBezTo>
                      <a:pt x="115" y="252"/>
                      <a:pt x="128" y="239"/>
                      <a:pt x="144" y="239"/>
                    </a:cubicBezTo>
                    <a:cubicBezTo>
                      <a:pt x="160" y="239"/>
                      <a:pt x="173" y="252"/>
                      <a:pt x="173" y="268"/>
                    </a:cubicBezTo>
                    <a:cubicBezTo>
                      <a:pt x="173" y="279"/>
                      <a:pt x="166" y="289"/>
                      <a:pt x="157" y="294"/>
                    </a:cubicBezTo>
                    <a:lnTo>
                      <a:pt x="157" y="317"/>
                    </a:lnTo>
                    <a:lnTo>
                      <a:pt x="250" y="317"/>
                    </a:lnTo>
                    <a:lnTo>
                      <a:pt x="250" y="256"/>
                    </a:lnTo>
                    <a:lnTo>
                      <a:pt x="273" y="256"/>
                    </a:lnTo>
                    <a:cubicBezTo>
                      <a:pt x="278" y="265"/>
                      <a:pt x="287" y="271"/>
                      <a:pt x="298" y="271"/>
                    </a:cubicBezTo>
                    <a:cubicBezTo>
                      <a:pt x="314" y="271"/>
                      <a:pt x="327" y="258"/>
                      <a:pt x="327" y="242"/>
                    </a:cubicBezTo>
                    <a:cubicBezTo>
                      <a:pt x="327" y="227"/>
                      <a:pt x="314" y="214"/>
                      <a:pt x="298" y="214"/>
                    </a:cubicBezTo>
                    <a:cubicBezTo>
                      <a:pt x="289" y="214"/>
                      <a:pt x="280" y="219"/>
                      <a:pt x="275" y="226"/>
                    </a:cubicBezTo>
                    <a:lnTo>
                      <a:pt x="250" y="226"/>
                    </a:lnTo>
                    <a:lnTo>
                      <a:pt x="250" y="178"/>
                    </a:lnTo>
                    <a:cubicBezTo>
                      <a:pt x="250" y="137"/>
                      <a:pt x="222" y="103"/>
                      <a:pt x="184" y="94"/>
                    </a:cubicBezTo>
                    <a:cubicBezTo>
                      <a:pt x="201" y="86"/>
                      <a:pt x="213" y="69"/>
                      <a:pt x="213" y="49"/>
                    </a:cubicBezTo>
                    <a:cubicBezTo>
                      <a:pt x="213" y="22"/>
                      <a:pt x="191" y="0"/>
                      <a:pt x="164" y="0"/>
                    </a:cubicBezTo>
                    <a:cubicBezTo>
                      <a:pt x="137" y="0"/>
                      <a:pt x="115" y="22"/>
                      <a:pt x="115" y="49"/>
                    </a:cubicBezTo>
                    <a:cubicBezTo>
                      <a:pt x="115" y="69"/>
                      <a:pt x="127" y="86"/>
                      <a:pt x="144" y="94"/>
                    </a:cubicBezTo>
                    <a:cubicBezTo>
                      <a:pt x="106" y="103"/>
                      <a:pt x="77" y="137"/>
                      <a:pt x="77" y="178"/>
                    </a:cubicBezTo>
                    <a:lnTo>
                      <a:pt x="77" y="185"/>
                    </a:lnTo>
                    <a:lnTo>
                      <a:pt x="54" y="185"/>
                    </a:lnTo>
                    <a:cubicBezTo>
                      <a:pt x="49" y="176"/>
                      <a:pt x="39" y="170"/>
                      <a:pt x="28" y="170"/>
                    </a:cubicBezTo>
                    <a:cubicBezTo>
                      <a:pt x="12" y="170"/>
                      <a:pt x="0" y="183"/>
                      <a:pt x="0" y="198"/>
                    </a:cubicBezTo>
                    <a:cubicBezTo>
                      <a:pt x="0" y="214"/>
                      <a:pt x="12" y="227"/>
                      <a:pt x="28" y="227"/>
                    </a:cubicBezTo>
                    <a:cubicBezTo>
                      <a:pt x="38" y="227"/>
                      <a:pt x="47" y="222"/>
                      <a:pt x="52" y="215"/>
                    </a:cubicBezTo>
                    <a:lnTo>
                      <a:pt x="77" y="215"/>
                    </a:lnTo>
                    <a:lnTo>
                      <a:pt x="77" y="317"/>
                    </a:lnTo>
                    <a:lnTo>
                      <a:pt x="128" y="317"/>
                    </a:lnTo>
                    <a:lnTo>
                      <a:pt x="128" y="317"/>
                    </a:lnTo>
                    <a:close/>
                  </a:path>
                </a:pathLst>
              </a:custGeom>
              <a:noFill/>
              <a:ln w="22225"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grpSp>
            <p:nvGrpSpPr>
              <p:cNvPr id="94" name="Group 51"/>
              <p:cNvGrpSpPr>
                <a:grpSpLocks noChangeAspect="1"/>
              </p:cNvGrpSpPr>
              <p:nvPr/>
            </p:nvGrpSpPr>
            <p:grpSpPr bwMode="auto">
              <a:xfrm>
                <a:off x="9807575" y="457200"/>
                <a:ext cx="1684337" cy="1685925"/>
                <a:chOff x="6178" y="288"/>
                <a:chExt cx="1061" cy="1062"/>
              </a:xfrm>
            </p:grpSpPr>
            <p:sp>
              <p:nvSpPr>
                <p:cNvPr id="95" name="Freeform 52"/>
                <p:cNvSpPr>
                  <a:spLocks/>
                </p:cNvSpPr>
                <p:nvPr/>
              </p:nvSpPr>
              <p:spPr bwMode="auto">
                <a:xfrm>
                  <a:off x="6709" y="288"/>
                  <a:ext cx="530" cy="796"/>
                </a:xfrm>
                <a:custGeom>
                  <a:avLst/>
                  <a:gdLst>
                    <a:gd name="T0" fmla="*/ 1006 w 1478"/>
                    <a:gd name="T1" fmla="*/ 1478 h 2217"/>
                    <a:gd name="T2" fmla="*/ 1006 w 1478"/>
                    <a:gd name="T3" fmla="*/ 1478 h 2217"/>
                    <a:gd name="T4" fmla="*/ 872 w 1478"/>
                    <a:gd name="T5" fmla="*/ 1981 h 2217"/>
                    <a:gd name="T6" fmla="*/ 1280 w 1478"/>
                    <a:gd name="T7" fmla="*/ 2217 h 2217"/>
                    <a:gd name="T8" fmla="*/ 1478 w 1478"/>
                    <a:gd name="T9" fmla="*/ 1478 h 2217"/>
                    <a:gd name="T10" fmla="*/ 0 w 1478"/>
                    <a:gd name="T11" fmla="*/ 0 h 2217"/>
                    <a:gd name="T12" fmla="*/ 0 w 1478"/>
                    <a:gd name="T13" fmla="*/ 472 h 2217"/>
                    <a:gd name="T14" fmla="*/ 1006 w 1478"/>
                    <a:gd name="T15" fmla="*/ 1478 h 2217"/>
                    <a:gd name="T16" fmla="*/ 1006 w 1478"/>
                    <a:gd name="T17"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8" h="2217">
                      <a:moveTo>
                        <a:pt x="1006" y="1478"/>
                      </a:moveTo>
                      <a:lnTo>
                        <a:pt x="1006" y="1478"/>
                      </a:lnTo>
                      <a:cubicBezTo>
                        <a:pt x="1006" y="1662"/>
                        <a:pt x="957" y="1833"/>
                        <a:pt x="872" y="1981"/>
                      </a:cubicBezTo>
                      <a:lnTo>
                        <a:pt x="1280" y="2217"/>
                      </a:lnTo>
                      <a:cubicBezTo>
                        <a:pt x="1406" y="2000"/>
                        <a:pt x="1478" y="1747"/>
                        <a:pt x="1478" y="1478"/>
                      </a:cubicBezTo>
                      <a:cubicBezTo>
                        <a:pt x="1478" y="662"/>
                        <a:pt x="816" y="0"/>
                        <a:pt x="0" y="0"/>
                      </a:cubicBezTo>
                      <a:lnTo>
                        <a:pt x="0" y="472"/>
                      </a:lnTo>
                      <a:cubicBezTo>
                        <a:pt x="556" y="472"/>
                        <a:pt x="1006" y="922"/>
                        <a:pt x="1006" y="1478"/>
                      </a:cubicBezTo>
                      <a:lnTo>
                        <a:pt x="1006" y="1478"/>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96" name="Freeform 53"/>
                <p:cNvSpPr>
                  <a:spLocks/>
                </p:cNvSpPr>
                <p:nvPr/>
              </p:nvSpPr>
              <p:spPr bwMode="auto">
                <a:xfrm>
                  <a:off x="6249" y="999"/>
                  <a:ext cx="919" cy="351"/>
                </a:xfrm>
                <a:custGeom>
                  <a:avLst/>
                  <a:gdLst>
                    <a:gd name="T0" fmla="*/ 2560 w 2560"/>
                    <a:gd name="T1" fmla="*/ 236 h 975"/>
                    <a:gd name="T2" fmla="*/ 2560 w 2560"/>
                    <a:gd name="T3" fmla="*/ 236 h 975"/>
                    <a:gd name="T4" fmla="*/ 2152 w 2560"/>
                    <a:gd name="T5" fmla="*/ 0 h 975"/>
                    <a:gd name="T6" fmla="*/ 1591 w 2560"/>
                    <a:gd name="T7" fmla="*/ 454 h 975"/>
                    <a:gd name="T8" fmla="*/ 1280 w 2560"/>
                    <a:gd name="T9" fmla="*/ 504 h 975"/>
                    <a:gd name="T10" fmla="*/ 408 w 2560"/>
                    <a:gd name="T11" fmla="*/ 0 h 975"/>
                    <a:gd name="T12" fmla="*/ 0 w 2560"/>
                    <a:gd name="T13" fmla="*/ 236 h 975"/>
                    <a:gd name="T14" fmla="*/ 1280 w 2560"/>
                    <a:gd name="T15" fmla="*/ 975 h 975"/>
                    <a:gd name="T16" fmla="*/ 1737 w 2560"/>
                    <a:gd name="T17" fmla="*/ 903 h 975"/>
                    <a:gd name="T18" fmla="*/ 2560 w 2560"/>
                    <a:gd name="T19" fmla="*/ 236 h 975"/>
                    <a:gd name="T20" fmla="*/ 2560 w 2560"/>
                    <a:gd name="T21" fmla="*/ 236 h 975"/>
                    <a:gd name="T22" fmla="*/ 2560 w 2560"/>
                    <a:gd name="T23" fmla="*/ 236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60" h="975">
                      <a:moveTo>
                        <a:pt x="2560" y="236"/>
                      </a:moveTo>
                      <a:lnTo>
                        <a:pt x="2560" y="236"/>
                      </a:lnTo>
                      <a:lnTo>
                        <a:pt x="2152" y="0"/>
                      </a:lnTo>
                      <a:cubicBezTo>
                        <a:pt x="2028" y="213"/>
                        <a:pt x="1829" y="377"/>
                        <a:pt x="1591" y="454"/>
                      </a:cubicBezTo>
                      <a:cubicBezTo>
                        <a:pt x="1493" y="486"/>
                        <a:pt x="1388" y="504"/>
                        <a:pt x="1280" y="504"/>
                      </a:cubicBezTo>
                      <a:cubicBezTo>
                        <a:pt x="907" y="504"/>
                        <a:pt x="582" y="301"/>
                        <a:pt x="408" y="0"/>
                      </a:cubicBezTo>
                      <a:lnTo>
                        <a:pt x="0" y="236"/>
                      </a:lnTo>
                      <a:cubicBezTo>
                        <a:pt x="255" y="678"/>
                        <a:pt x="733" y="975"/>
                        <a:pt x="1280" y="975"/>
                      </a:cubicBezTo>
                      <a:cubicBezTo>
                        <a:pt x="1439" y="975"/>
                        <a:pt x="1593" y="950"/>
                        <a:pt x="1737" y="903"/>
                      </a:cubicBezTo>
                      <a:cubicBezTo>
                        <a:pt x="2086" y="789"/>
                        <a:pt x="2379" y="549"/>
                        <a:pt x="2560" y="236"/>
                      </a:cubicBezTo>
                      <a:lnTo>
                        <a:pt x="2560" y="236"/>
                      </a:lnTo>
                      <a:lnTo>
                        <a:pt x="2560" y="236"/>
                      </a:lnTo>
                      <a:close/>
                    </a:path>
                  </a:pathLst>
                </a:custGeom>
                <a:solidFill>
                  <a:schemeClr val="accent5"/>
                </a:solidFill>
                <a:ln w="0">
                  <a:solidFill>
                    <a:schemeClr val="accent5"/>
                  </a:solidFill>
                  <a:prstDash val="solid"/>
                  <a:round/>
                  <a:headEnd/>
                  <a:tailEnd/>
                </a:ln>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97" name="Freeform 54"/>
                <p:cNvSpPr>
                  <a:spLocks/>
                </p:cNvSpPr>
                <p:nvPr/>
              </p:nvSpPr>
              <p:spPr bwMode="auto">
                <a:xfrm>
                  <a:off x="6249" y="999"/>
                  <a:ext cx="919" cy="351"/>
                </a:xfrm>
                <a:custGeom>
                  <a:avLst/>
                  <a:gdLst>
                    <a:gd name="T0" fmla="*/ 2560 w 2560"/>
                    <a:gd name="T1" fmla="*/ 236 h 975"/>
                    <a:gd name="T2" fmla="*/ 2560 w 2560"/>
                    <a:gd name="T3" fmla="*/ 236 h 975"/>
                    <a:gd name="T4" fmla="*/ 2152 w 2560"/>
                    <a:gd name="T5" fmla="*/ 0 h 975"/>
                    <a:gd name="T6" fmla="*/ 1591 w 2560"/>
                    <a:gd name="T7" fmla="*/ 454 h 975"/>
                    <a:gd name="T8" fmla="*/ 1280 w 2560"/>
                    <a:gd name="T9" fmla="*/ 504 h 975"/>
                    <a:gd name="T10" fmla="*/ 408 w 2560"/>
                    <a:gd name="T11" fmla="*/ 0 h 975"/>
                    <a:gd name="T12" fmla="*/ 0 w 2560"/>
                    <a:gd name="T13" fmla="*/ 236 h 975"/>
                    <a:gd name="T14" fmla="*/ 1280 w 2560"/>
                    <a:gd name="T15" fmla="*/ 975 h 975"/>
                    <a:gd name="T16" fmla="*/ 1737 w 2560"/>
                    <a:gd name="T17" fmla="*/ 903 h 975"/>
                    <a:gd name="T18" fmla="*/ 2560 w 2560"/>
                    <a:gd name="T19" fmla="*/ 236 h 975"/>
                    <a:gd name="T20" fmla="*/ 2560 w 2560"/>
                    <a:gd name="T21" fmla="*/ 236 h 975"/>
                    <a:gd name="T22" fmla="*/ 2560 w 2560"/>
                    <a:gd name="T23" fmla="*/ 236 h 975"/>
                    <a:gd name="T24" fmla="*/ 2560 w 2560"/>
                    <a:gd name="T25" fmla="*/ 236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60" h="975">
                      <a:moveTo>
                        <a:pt x="2560" y="236"/>
                      </a:moveTo>
                      <a:lnTo>
                        <a:pt x="2560" y="236"/>
                      </a:lnTo>
                      <a:lnTo>
                        <a:pt x="2152" y="0"/>
                      </a:lnTo>
                      <a:cubicBezTo>
                        <a:pt x="2028" y="213"/>
                        <a:pt x="1829" y="377"/>
                        <a:pt x="1591" y="454"/>
                      </a:cubicBezTo>
                      <a:cubicBezTo>
                        <a:pt x="1493" y="486"/>
                        <a:pt x="1388" y="504"/>
                        <a:pt x="1280" y="504"/>
                      </a:cubicBezTo>
                      <a:cubicBezTo>
                        <a:pt x="907" y="504"/>
                        <a:pt x="582" y="301"/>
                        <a:pt x="408" y="0"/>
                      </a:cubicBezTo>
                      <a:lnTo>
                        <a:pt x="0" y="236"/>
                      </a:lnTo>
                      <a:cubicBezTo>
                        <a:pt x="255" y="678"/>
                        <a:pt x="733" y="975"/>
                        <a:pt x="1280" y="975"/>
                      </a:cubicBezTo>
                      <a:cubicBezTo>
                        <a:pt x="1439" y="975"/>
                        <a:pt x="1593" y="950"/>
                        <a:pt x="1737" y="903"/>
                      </a:cubicBezTo>
                      <a:cubicBezTo>
                        <a:pt x="2086" y="789"/>
                        <a:pt x="2379" y="549"/>
                        <a:pt x="2560" y="236"/>
                      </a:cubicBezTo>
                      <a:lnTo>
                        <a:pt x="2560" y="236"/>
                      </a:lnTo>
                      <a:lnTo>
                        <a:pt x="2560" y="236"/>
                      </a:lnTo>
                      <a:lnTo>
                        <a:pt x="2560" y="236"/>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98" name="Freeform 55"/>
                <p:cNvSpPr>
                  <a:spLocks/>
                </p:cNvSpPr>
                <p:nvPr/>
              </p:nvSpPr>
              <p:spPr bwMode="auto">
                <a:xfrm>
                  <a:off x="6178" y="288"/>
                  <a:ext cx="531" cy="796"/>
                </a:xfrm>
                <a:custGeom>
                  <a:avLst/>
                  <a:gdLst>
                    <a:gd name="T0" fmla="*/ 471 w 1478"/>
                    <a:gd name="T1" fmla="*/ 1478 h 2217"/>
                    <a:gd name="T2" fmla="*/ 471 w 1478"/>
                    <a:gd name="T3" fmla="*/ 1478 h 2217"/>
                    <a:gd name="T4" fmla="*/ 886 w 1478"/>
                    <a:gd name="T5" fmla="*/ 664 h 2217"/>
                    <a:gd name="T6" fmla="*/ 1478 w 1478"/>
                    <a:gd name="T7" fmla="*/ 472 h 2217"/>
                    <a:gd name="T8" fmla="*/ 1478 w 1478"/>
                    <a:gd name="T9" fmla="*/ 472 h 2217"/>
                    <a:gd name="T10" fmla="*/ 1478 w 1478"/>
                    <a:gd name="T11" fmla="*/ 472 h 2217"/>
                    <a:gd name="T12" fmla="*/ 1478 w 1478"/>
                    <a:gd name="T13" fmla="*/ 0 h 2217"/>
                    <a:gd name="T14" fmla="*/ 1478 w 1478"/>
                    <a:gd name="T15" fmla="*/ 0 h 2217"/>
                    <a:gd name="T16" fmla="*/ 1478 w 1478"/>
                    <a:gd name="T17" fmla="*/ 0 h 2217"/>
                    <a:gd name="T18" fmla="*/ 609 w 1478"/>
                    <a:gd name="T19" fmla="*/ 283 h 2217"/>
                    <a:gd name="T20" fmla="*/ 0 w 1478"/>
                    <a:gd name="T21" fmla="*/ 1478 h 2217"/>
                    <a:gd name="T22" fmla="*/ 198 w 1478"/>
                    <a:gd name="T23" fmla="*/ 2217 h 2217"/>
                    <a:gd name="T24" fmla="*/ 606 w 1478"/>
                    <a:gd name="T25" fmla="*/ 1981 h 2217"/>
                    <a:gd name="T26" fmla="*/ 471 w 1478"/>
                    <a:gd name="T27" fmla="*/ 1478 h 2217"/>
                    <a:gd name="T28" fmla="*/ 471 w 1478"/>
                    <a:gd name="T29"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8" h="2217">
                      <a:moveTo>
                        <a:pt x="471" y="1478"/>
                      </a:moveTo>
                      <a:lnTo>
                        <a:pt x="471" y="1478"/>
                      </a:lnTo>
                      <a:cubicBezTo>
                        <a:pt x="471" y="1143"/>
                        <a:pt x="635" y="847"/>
                        <a:pt x="886" y="664"/>
                      </a:cubicBezTo>
                      <a:cubicBezTo>
                        <a:pt x="1052" y="543"/>
                        <a:pt x="1257" y="472"/>
                        <a:pt x="1478" y="472"/>
                      </a:cubicBezTo>
                      <a:lnTo>
                        <a:pt x="1478" y="472"/>
                      </a:lnTo>
                      <a:cubicBezTo>
                        <a:pt x="1478" y="472"/>
                        <a:pt x="1478" y="472"/>
                        <a:pt x="1478" y="472"/>
                      </a:cubicBezTo>
                      <a:lnTo>
                        <a:pt x="1478" y="0"/>
                      </a:lnTo>
                      <a:cubicBezTo>
                        <a:pt x="1478" y="0"/>
                        <a:pt x="1478" y="0"/>
                        <a:pt x="1478" y="0"/>
                      </a:cubicBezTo>
                      <a:lnTo>
                        <a:pt x="1478" y="0"/>
                      </a:lnTo>
                      <a:cubicBezTo>
                        <a:pt x="1153" y="0"/>
                        <a:pt x="853" y="105"/>
                        <a:pt x="609" y="283"/>
                      </a:cubicBezTo>
                      <a:cubicBezTo>
                        <a:pt x="240" y="551"/>
                        <a:pt x="0" y="987"/>
                        <a:pt x="0" y="1478"/>
                      </a:cubicBezTo>
                      <a:cubicBezTo>
                        <a:pt x="0" y="1747"/>
                        <a:pt x="72" y="2000"/>
                        <a:pt x="198" y="2217"/>
                      </a:cubicBezTo>
                      <a:lnTo>
                        <a:pt x="606" y="1981"/>
                      </a:lnTo>
                      <a:cubicBezTo>
                        <a:pt x="521" y="1833"/>
                        <a:pt x="471" y="1662"/>
                        <a:pt x="471" y="1478"/>
                      </a:cubicBezTo>
                      <a:lnTo>
                        <a:pt x="471" y="1478"/>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grpSp>
        </p:grpSp>
        <p:sp>
          <p:nvSpPr>
            <p:cNvPr id="67" name="Line 4"/>
            <p:cNvSpPr>
              <a:spLocks noChangeShapeType="1"/>
            </p:cNvSpPr>
            <p:nvPr/>
          </p:nvSpPr>
          <p:spPr bwMode="auto">
            <a:xfrm rot="16200000">
              <a:off x="5171643" y="2689121"/>
              <a:ext cx="568991" cy="0"/>
            </a:xfrm>
            <a:prstGeom prst="line">
              <a:avLst/>
            </a:prstGeom>
            <a:noFill/>
            <a:ln w="9525">
              <a:solidFill>
                <a:srgbClr val="DC26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defTabSz="685800" eaLnBrk="0" fontAlgn="base" hangingPunct="0">
                <a:spcBef>
                  <a:spcPct val="0"/>
                </a:spcBef>
                <a:spcAft>
                  <a:spcPct val="0"/>
                </a:spcAft>
                <a:defRPr/>
              </a:pPr>
              <a:endParaRPr lang="en-US" sz="900">
                <a:solidFill>
                  <a:srgbClr val="000000"/>
                </a:solidFill>
                <a:latin typeface="Arial" charset="0"/>
                <a:ea typeface="MS PGothic" charset="0"/>
                <a:cs typeface=""/>
              </a:endParaRPr>
            </a:p>
          </p:txBody>
        </p:sp>
        <p:sp>
          <p:nvSpPr>
            <p:cNvPr id="74" name="Line 4"/>
            <p:cNvSpPr>
              <a:spLocks noChangeShapeType="1"/>
            </p:cNvSpPr>
            <p:nvPr/>
          </p:nvSpPr>
          <p:spPr bwMode="auto">
            <a:xfrm rot="16200000">
              <a:off x="6178101" y="2689121"/>
              <a:ext cx="568991" cy="0"/>
            </a:xfrm>
            <a:prstGeom prst="line">
              <a:avLst/>
            </a:prstGeom>
            <a:noFill/>
            <a:ln w="9525">
              <a:solidFill>
                <a:srgbClr val="DC26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defTabSz="685800" eaLnBrk="0" fontAlgn="base" hangingPunct="0">
                <a:spcBef>
                  <a:spcPct val="0"/>
                </a:spcBef>
                <a:spcAft>
                  <a:spcPct val="0"/>
                </a:spcAft>
                <a:defRPr/>
              </a:pPr>
              <a:endParaRPr lang="en-US" sz="900">
                <a:solidFill>
                  <a:srgbClr val="000000"/>
                </a:solidFill>
                <a:latin typeface="Arial" charset="0"/>
                <a:ea typeface="MS PGothic" charset="0"/>
                <a:cs typeface=""/>
              </a:endParaRPr>
            </a:p>
          </p:txBody>
        </p:sp>
        <p:sp>
          <p:nvSpPr>
            <p:cNvPr id="75" name="Line 4"/>
            <p:cNvSpPr>
              <a:spLocks noChangeShapeType="1"/>
            </p:cNvSpPr>
            <p:nvPr/>
          </p:nvSpPr>
          <p:spPr bwMode="auto">
            <a:xfrm rot="16200000">
              <a:off x="7199447" y="2687453"/>
              <a:ext cx="568991" cy="0"/>
            </a:xfrm>
            <a:prstGeom prst="line">
              <a:avLst/>
            </a:prstGeom>
            <a:noFill/>
            <a:ln w="9525">
              <a:solidFill>
                <a:srgbClr val="DC26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defTabSz="685800" eaLnBrk="0" fontAlgn="base" hangingPunct="0">
                <a:spcBef>
                  <a:spcPct val="0"/>
                </a:spcBef>
                <a:spcAft>
                  <a:spcPct val="0"/>
                </a:spcAft>
                <a:defRPr/>
              </a:pPr>
              <a:endParaRPr lang="en-US" sz="900">
                <a:solidFill>
                  <a:srgbClr val="000000"/>
                </a:solidFill>
                <a:latin typeface="Arial" charset="0"/>
                <a:ea typeface="MS PGothic" charset="0"/>
                <a:cs typeface=""/>
              </a:endParaRPr>
            </a:p>
          </p:txBody>
        </p:sp>
        <p:sp>
          <p:nvSpPr>
            <p:cNvPr id="76" name="Line 4"/>
            <p:cNvSpPr>
              <a:spLocks noChangeShapeType="1"/>
            </p:cNvSpPr>
            <p:nvPr/>
          </p:nvSpPr>
          <p:spPr bwMode="auto">
            <a:xfrm rot="16200000">
              <a:off x="8205905" y="2687453"/>
              <a:ext cx="568991" cy="0"/>
            </a:xfrm>
            <a:prstGeom prst="line">
              <a:avLst/>
            </a:prstGeom>
            <a:noFill/>
            <a:ln w="9525">
              <a:solidFill>
                <a:srgbClr val="DC26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defTabSz="685800" eaLnBrk="0" fontAlgn="base" hangingPunct="0">
                <a:spcBef>
                  <a:spcPct val="0"/>
                </a:spcBef>
                <a:spcAft>
                  <a:spcPct val="0"/>
                </a:spcAft>
                <a:defRPr/>
              </a:pPr>
              <a:endParaRPr lang="en-US" sz="900">
                <a:solidFill>
                  <a:srgbClr val="000000"/>
                </a:solidFill>
                <a:latin typeface="Arial" charset="0"/>
                <a:ea typeface="MS PGothic" charset="0"/>
                <a:cs typeface=""/>
              </a:endParaRPr>
            </a:p>
          </p:txBody>
        </p:sp>
        <p:grpSp>
          <p:nvGrpSpPr>
            <p:cNvPr id="77" name="Group 76"/>
            <p:cNvGrpSpPr/>
            <p:nvPr/>
          </p:nvGrpSpPr>
          <p:grpSpPr>
            <a:xfrm>
              <a:off x="7709334" y="2403056"/>
              <a:ext cx="568455" cy="568991"/>
              <a:chOff x="3432584" y="2528162"/>
              <a:chExt cx="1684337" cy="1685926"/>
            </a:xfrm>
          </p:grpSpPr>
          <p:pic>
            <p:nvPicPr>
              <p:cNvPr id="85" name="Picture 84"/>
              <p:cNvPicPr>
                <a:picLocks noChangeAspect="1"/>
              </p:cNvPicPr>
              <p:nvPr/>
            </p:nvPicPr>
            <p:blipFill>
              <a:blip r:embed="rId7" cstate="hqprint">
                <a:alphaModFix/>
                <a:duotone>
                  <a:prstClr val="black"/>
                  <a:srgbClr val="B9CFED">
                    <a:tint val="45000"/>
                    <a:satMod val="400000"/>
                  </a:srgbClr>
                </a:duotone>
                <a:extLst>
                  <a:ext uri="{BEBA8EAE-BF5A-486C-A8C5-ECC9F3942E4B}">
                    <a14:imgProps xmlns:a14="http://schemas.microsoft.com/office/drawing/2010/main">
                      <a14:imgLayer r:embed="rId8">
                        <a14:imgEffect>
                          <a14:sharpenSoften amount="50000"/>
                        </a14:imgEffect>
                        <a14:imgEffect>
                          <a14:brightnessContrast contrast="-40000"/>
                        </a14:imgEffect>
                      </a14:imgLayer>
                    </a14:imgProps>
                  </a:ext>
                  <a:ext uri="{28A0092B-C50C-407E-A947-70E740481C1C}">
                    <a14:useLocalDpi xmlns:a14="http://schemas.microsoft.com/office/drawing/2010/main"/>
                  </a:ext>
                </a:extLst>
              </a:blip>
              <a:stretch>
                <a:fillRect/>
              </a:stretch>
            </p:blipFill>
            <p:spPr>
              <a:xfrm>
                <a:off x="3723170" y="2962140"/>
                <a:ext cx="1104756" cy="829672"/>
              </a:xfrm>
              <a:prstGeom prst="rect">
                <a:avLst/>
              </a:prstGeom>
            </p:spPr>
          </p:pic>
          <p:grpSp>
            <p:nvGrpSpPr>
              <p:cNvPr id="86" name="Group 85"/>
              <p:cNvGrpSpPr/>
              <p:nvPr/>
            </p:nvGrpSpPr>
            <p:grpSpPr>
              <a:xfrm>
                <a:off x="3432584" y="2528162"/>
                <a:ext cx="1684337" cy="1685926"/>
                <a:chOff x="3754438" y="457200"/>
                <a:chExt cx="1684337" cy="1685926"/>
              </a:xfrm>
            </p:grpSpPr>
            <p:sp>
              <p:nvSpPr>
                <p:cNvPr id="87" name="Freeform 86"/>
                <p:cNvSpPr>
                  <a:spLocks/>
                </p:cNvSpPr>
                <p:nvPr/>
              </p:nvSpPr>
              <p:spPr bwMode="auto">
                <a:xfrm>
                  <a:off x="4597400" y="457200"/>
                  <a:ext cx="841375" cy="1263650"/>
                </a:xfrm>
                <a:custGeom>
                  <a:avLst/>
                  <a:gdLst>
                    <a:gd name="T0" fmla="*/ 1006 w 1478"/>
                    <a:gd name="T1" fmla="*/ 1478 h 2217"/>
                    <a:gd name="T2" fmla="*/ 1006 w 1478"/>
                    <a:gd name="T3" fmla="*/ 1478 h 2217"/>
                    <a:gd name="T4" fmla="*/ 872 w 1478"/>
                    <a:gd name="T5" fmla="*/ 1981 h 2217"/>
                    <a:gd name="T6" fmla="*/ 1280 w 1478"/>
                    <a:gd name="T7" fmla="*/ 2217 h 2217"/>
                    <a:gd name="T8" fmla="*/ 1478 w 1478"/>
                    <a:gd name="T9" fmla="*/ 1478 h 2217"/>
                    <a:gd name="T10" fmla="*/ 0 w 1478"/>
                    <a:gd name="T11" fmla="*/ 0 h 2217"/>
                    <a:gd name="T12" fmla="*/ 0 w 1478"/>
                    <a:gd name="T13" fmla="*/ 472 h 2217"/>
                    <a:gd name="T14" fmla="*/ 1006 w 1478"/>
                    <a:gd name="T15" fmla="*/ 1478 h 2217"/>
                    <a:gd name="T16" fmla="*/ 1006 w 1478"/>
                    <a:gd name="T17"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8" h="2217">
                      <a:moveTo>
                        <a:pt x="1006" y="1478"/>
                      </a:moveTo>
                      <a:lnTo>
                        <a:pt x="1006" y="1478"/>
                      </a:lnTo>
                      <a:cubicBezTo>
                        <a:pt x="1006" y="1662"/>
                        <a:pt x="957" y="1833"/>
                        <a:pt x="872" y="1981"/>
                      </a:cubicBezTo>
                      <a:lnTo>
                        <a:pt x="1280" y="2217"/>
                      </a:lnTo>
                      <a:cubicBezTo>
                        <a:pt x="1406" y="2000"/>
                        <a:pt x="1478" y="1747"/>
                        <a:pt x="1478" y="1478"/>
                      </a:cubicBezTo>
                      <a:cubicBezTo>
                        <a:pt x="1478" y="662"/>
                        <a:pt x="816" y="0"/>
                        <a:pt x="0" y="0"/>
                      </a:cubicBezTo>
                      <a:lnTo>
                        <a:pt x="0" y="472"/>
                      </a:lnTo>
                      <a:cubicBezTo>
                        <a:pt x="556" y="472"/>
                        <a:pt x="1006" y="922"/>
                        <a:pt x="1006" y="1478"/>
                      </a:cubicBezTo>
                      <a:lnTo>
                        <a:pt x="1006" y="1478"/>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88" name="Freeform 87"/>
                <p:cNvSpPr>
                  <a:spLocks/>
                </p:cNvSpPr>
                <p:nvPr/>
              </p:nvSpPr>
              <p:spPr bwMode="auto">
                <a:xfrm>
                  <a:off x="3867150" y="1585913"/>
                  <a:ext cx="1458913" cy="557213"/>
                </a:xfrm>
                <a:custGeom>
                  <a:avLst/>
                  <a:gdLst>
                    <a:gd name="T0" fmla="*/ 2560 w 2560"/>
                    <a:gd name="T1" fmla="*/ 236 h 975"/>
                    <a:gd name="T2" fmla="*/ 2560 w 2560"/>
                    <a:gd name="T3" fmla="*/ 236 h 975"/>
                    <a:gd name="T4" fmla="*/ 2152 w 2560"/>
                    <a:gd name="T5" fmla="*/ 0 h 975"/>
                    <a:gd name="T6" fmla="*/ 1591 w 2560"/>
                    <a:gd name="T7" fmla="*/ 454 h 975"/>
                    <a:gd name="T8" fmla="*/ 1280 w 2560"/>
                    <a:gd name="T9" fmla="*/ 504 h 975"/>
                    <a:gd name="T10" fmla="*/ 408 w 2560"/>
                    <a:gd name="T11" fmla="*/ 0 h 975"/>
                    <a:gd name="T12" fmla="*/ 0 w 2560"/>
                    <a:gd name="T13" fmla="*/ 236 h 975"/>
                    <a:gd name="T14" fmla="*/ 1280 w 2560"/>
                    <a:gd name="T15" fmla="*/ 975 h 975"/>
                    <a:gd name="T16" fmla="*/ 1737 w 2560"/>
                    <a:gd name="T17" fmla="*/ 903 h 975"/>
                    <a:gd name="T18" fmla="*/ 2560 w 2560"/>
                    <a:gd name="T19" fmla="*/ 236 h 975"/>
                    <a:gd name="T20" fmla="*/ 2560 w 2560"/>
                    <a:gd name="T21" fmla="*/ 236 h 975"/>
                    <a:gd name="T22" fmla="*/ 2560 w 2560"/>
                    <a:gd name="T23" fmla="*/ 236 h 975"/>
                    <a:gd name="T24" fmla="*/ 2560 w 2560"/>
                    <a:gd name="T25" fmla="*/ 236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60" h="975">
                      <a:moveTo>
                        <a:pt x="2560" y="236"/>
                      </a:moveTo>
                      <a:lnTo>
                        <a:pt x="2560" y="236"/>
                      </a:lnTo>
                      <a:lnTo>
                        <a:pt x="2152" y="0"/>
                      </a:lnTo>
                      <a:cubicBezTo>
                        <a:pt x="2028" y="213"/>
                        <a:pt x="1829" y="377"/>
                        <a:pt x="1591" y="454"/>
                      </a:cubicBezTo>
                      <a:cubicBezTo>
                        <a:pt x="1493" y="486"/>
                        <a:pt x="1388" y="504"/>
                        <a:pt x="1280" y="504"/>
                      </a:cubicBezTo>
                      <a:cubicBezTo>
                        <a:pt x="907" y="504"/>
                        <a:pt x="582" y="301"/>
                        <a:pt x="408" y="0"/>
                      </a:cubicBezTo>
                      <a:lnTo>
                        <a:pt x="0" y="236"/>
                      </a:lnTo>
                      <a:cubicBezTo>
                        <a:pt x="255" y="678"/>
                        <a:pt x="733" y="975"/>
                        <a:pt x="1280" y="975"/>
                      </a:cubicBezTo>
                      <a:cubicBezTo>
                        <a:pt x="1439" y="975"/>
                        <a:pt x="1593" y="950"/>
                        <a:pt x="1737" y="903"/>
                      </a:cubicBezTo>
                      <a:cubicBezTo>
                        <a:pt x="2086" y="789"/>
                        <a:pt x="2379" y="549"/>
                        <a:pt x="2560" y="236"/>
                      </a:cubicBezTo>
                      <a:lnTo>
                        <a:pt x="2560" y="236"/>
                      </a:lnTo>
                      <a:lnTo>
                        <a:pt x="2560" y="236"/>
                      </a:lnTo>
                      <a:lnTo>
                        <a:pt x="2560" y="236"/>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89" name="Freeform 88"/>
                <p:cNvSpPr>
                  <a:spLocks/>
                </p:cNvSpPr>
                <p:nvPr/>
              </p:nvSpPr>
              <p:spPr bwMode="auto">
                <a:xfrm>
                  <a:off x="3754438" y="457200"/>
                  <a:ext cx="842963" cy="1263650"/>
                </a:xfrm>
                <a:custGeom>
                  <a:avLst/>
                  <a:gdLst>
                    <a:gd name="T0" fmla="*/ 471 w 1478"/>
                    <a:gd name="T1" fmla="*/ 1478 h 2217"/>
                    <a:gd name="T2" fmla="*/ 471 w 1478"/>
                    <a:gd name="T3" fmla="*/ 1478 h 2217"/>
                    <a:gd name="T4" fmla="*/ 886 w 1478"/>
                    <a:gd name="T5" fmla="*/ 664 h 2217"/>
                    <a:gd name="T6" fmla="*/ 1478 w 1478"/>
                    <a:gd name="T7" fmla="*/ 472 h 2217"/>
                    <a:gd name="T8" fmla="*/ 1478 w 1478"/>
                    <a:gd name="T9" fmla="*/ 472 h 2217"/>
                    <a:gd name="T10" fmla="*/ 1478 w 1478"/>
                    <a:gd name="T11" fmla="*/ 472 h 2217"/>
                    <a:gd name="T12" fmla="*/ 1478 w 1478"/>
                    <a:gd name="T13" fmla="*/ 0 h 2217"/>
                    <a:gd name="T14" fmla="*/ 1478 w 1478"/>
                    <a:gd name="T15" fmla="*/ 0 h 2217"/>
                    <a:gd name="T16" fmla="*/ 1478 w 1478"/>
                    <a:gd name="T17" fmla="*/ 0 h 2217"/>
                    <a:gd name="T18" fmla="*/ 609 w 1478"/>
                    <a:gd name="T19" fmla="*/ 283 h 2217"/>
                    <a:gd name="T20" fmla="*/ 0 w 1478"/>
                    <a:gd name="T21" fmla="*/ 1478 h 2217"/>
                    <a:gd name="T22" fmla="*/ 198 w 1478"/>
                    <a:gd name="T23" fmla="*/ 2217 h 2217"/>
                    <a:gd name="T24" fmla="*/ 606 w 1478"/>
                    <a:gd name="T25" fmla="*/ 1981 h 2217"/>
                    <a:gd name="T26" fmla="*/ 471 w 1478"/>
                    <a:gd name="T27"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78" h="2217">
                      <a:moveTo>
                        <a:pt x="471" y="1478"/>
                      </a:moveTo>
                      <a:lnTo>
                        <a:pt x="471" y="1478"/>
                      </a:lnTo>
                      <a:cubicBezTo>
                        <a:pt x="471" y="1143"/>
                        <a:pt x="635" y="847"/>
                        <a:pt x="886" y="664"/>
                      </a:cubicBezTo>
                      <a:cubicBezTo>
                        <a:pt x="1052" y="543"/>
                        <a:pt x="1257" y="472"/>
                        <a:pt x="1478" y="472"/>
                      </a:cubicBezTo>
                      <a:lnTo>
                        <a:pt x="1478" y="472"/>
                      </a:lnTo>
                      <a:cubicBezTo>
                        <a:pt x="1478" y="472"/>
                        <a:pt x="1478" y="472"/>
                        <a:pt x="1478" y="472"/>
                      </a:cubicBezTo>
                      <a:lnTo>
                        <a:pt x="1478" y="0"/>
                      </a:lnTo>
                      <a:cubicBezTo>
                        <a:pt x="1478" y="0"/>
                        <a:pt x="1478" y="0"/>
                        <a:pt x="1478" y="0"/>
                      </a:cubicBezTo>
                      <a:lnTo>
                        <a:pt x="1478" y="0"/>
                      </a:lnTo>
                      <a:cubicBezTo>
                        <a:pt x="1153" y="0"/>
                        <a:pt x="853" y="105"/>
                        <a:pt x="609" y="283"/>
                      </a:cubicBezTo>
                      <a:cubicBezTo>
                        <a:pt x="240" y="551"/>
                        <a:pt x="0" y="987"/>
                        <a:pt x="0" y="1478"/>
                      </a:cubicBezTo>
                      <a:cubicBezTo>
                        <a:pt x="0" y="1747"/>
                        <a:pt x="72" y="2000"/>
                        <a:pt x="198" y="2217"/>
                      </a:cubicBezTo>
                      <a:lnTo>
                        <a:pt x="606" y="1981"/>
                      </a:lnTo>
                      <a:cubicBezTo>
                        <a:pt x="521" y="1833"/>
                        <a:pt x="471" y="1662"/>
                        <a:pt x="471" y="1478"/>
                      </a:cubicBezTo>
                      <a:close/>
                    </a:path>
                  </a:pathLst>
                </a:custGeom>
                <a:solidFill>
                  <a:schemeClr val="accent5"/>
                </a:solidFill>
                <a:ln w="0">
                  <a:solidFill>
                    <a:schemeClr val="accent5"/>
                  </a:solidFill>
                  <a:prstDash val="solid"/>
                  <a:round/>
                  <a:headEnd/>
                  <a:tailEnd/>
                </a:ln>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90" name="Freeform 89"/>
                <p:cNvSpPr>
                  <a:spLocks/>
                </p:cNvSpPr>
                <p:nvPr/>
              </p:nvSpPr>
              <p:spPr bwMode="auto">
                <a:xfrm>
                  <a:off x="3754438" y="457200"/>
                  <a:ext cx="842963" cy="1263650"/>
                </a:xfrm>
                <a:custGeom>
                  <a:avLst/>
                  <a:gdLst>
                    <a:gd name="T0" fmla="*/ 471 w 1478"/>
                    <a:gd name="T1" fmla="*/ 1478 h 2217"/>
                    <a:gd name="T2" fmla="*/ 471 w 1478"/>
                    <a:gd name="T3" fmla="*/ 1478 h 2217"/>
                    <a:gd name="T4" fmla="*/ 886 w 1478"/>
                    <a:gd name="T5" fmla="*/ 664 h 2217"/>
                    <a:gd name="T6" fmla="*/ 1478 w 1478"/>
                    <a:gd name="T7" fmla="*/ 472 h 2217"/>
                    <a:gd name="T8" fmla="*/ 1478 w 1478"/>
                    <a:gd name="T9" fmla="*/ 472 h 2217"/>
                    <a:gd name="T10" fmla="*/ 1478 w 1478"/>
                    <a:gd name="T11" fmla="*/ 472 h 2217"/>
                    <a:gd name="T12" fmla="*/ 1478 w 1478"/>
                    <a:gd name="T13" fmla="*/ 0 h 2217"/>
                    <a:gd name="T14" fmla="*/ 1478 w 1478"/>
                    <a:gd name="T15" fmla="*/ 0 h 2217"/>
                    <a:gd name="T16" fmla="*/ 1478 w 1478"/>
                    <a:gd name="T17" fmla="*/ 0 h 2217"/>
                    <a:gd name="T18" fmla="*/ 609 w 1478"/>
                    <a:gd name="T19" fmla="*/ 283 h 2217"/>
                    <a:gd name="T20" fmla="*/ 0 w 1478"/>
                    <a:gd name="T21" fmla="*/ 1478 h 2217"/>
                    <a:gd name="T22" fmla="*/ 198 w 1478"/>
                    <a:gd name="T23" fmla="*/ 2217 h 2217"/>
                    <a:gd name="T24" fmla="*/ 606 w 1478"/>
                    <a:gd name="T25" fmla="*/ 1981 h 2217"/>
                    <a:gd name="T26" fmla="*/ 471 w 1478"/>
                    <a:gd name="T27" fmla="*/ 1478 h 2217"/>
                    <a:gd name="T28" fmla="*/ 471 w 1478"/>
                    <a:gd name="T29"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8" h="2217">
                      <a:moveTo>
                        <a:pt x="471" y="1478"/>
                      </a:moveTo>
                      <a:lnTo>
                        <a:pt x="471" y="1478"/>
                      </a:lnTo>
                      <a:cubicBezTo>
                        <a:pt x="471" y="1143"/>
                        <a:pt x="635" y="847"/>
                        <a:pt x="886" y="664"/>
                      </a:cubicBezTo>
                      <a:cubicBezTo>
                        <a:pt x="1052" y="543"/>
                        <a:pt x="1257" y="472"/>
                        <a:pt x="1478" y="472"/>
                      </a:cubicBezTo>
                      <a:lnTo>
                        <a:pt x="1478" y="472"/>
                      </a:lnTo>
                      <a:cubicBezTo>
                        <a:pt x="1478" y="472"/>
                        <a:pt x="1478" y="472"/>
                        <a:pt x="1478" y="472"/>
                      </a:cubicBezTo>
                      <a:lnTo>
                        <a:pt x="1478" y="0"/>
                      </a:lnTo>
                      <a:cubicBezTo>
                        <a:pt x="1478" y="0"/>
                        <a:pt x="1478" y="0"/>
                        <a:pt x="1478" y="0"/>
                      </a:cubicBezTo>
                      <a:lnTo>
                        <a:pt x="1478" y="0"/>
                      </a:lnTo>
                      <a:cubicBezTo>
                        <a:pt x="1153" y="0"/>
                        <a:pt x="853" y="105"/>
                        <a:pt x="609" y="283"/>
                      </a:cubicBezTo>
                      <a:cubicBezTo>
                        <a:pt x="240" y="551"/>
                        <a:pt x="0" y="987"/>
                        <a:pt x="0" y="1478"/>
                      </a:cubicBezTo>
                      <a:cubicBezTo>
                        <a:pt x="0" y="1747"/>
                        <a:pt x="72" y="2000"/>
                        <a:pt x="198" y="2217"/>
                      </a:cubicBezTo>
                      <a:lnTo>
                        <a:pt x="606" y="1981"/>
                      </a:lnTo>
                      <a:cubicBezTo>
                        <a:pt x="521" y="1833"/>
                        <a:pt x="471" y="1662"/>
                        <a:pt x="471" y="1478"/>
                      </a:cubicBezTo>
                      <a:lnTo>
                        <a:pt x="471" y="1478"/>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grpSp>
        </p:grpSp>
        <p:grpSp>
          <p:nvGrpSpPr>
            <p:cNvPr id="78" name="Group 77"/>
            <p:cNvGrpSpPr/>
            <p:nvPr/>
          </p:nvGrpSpPr>
          <p:grpSpPr>
            <a:xfrm>
              <a:off x="6694844" y="2409459"/>
              <a:ext cx="568455" cy="568991"/>
              <a:chOff x="7831025" y="1421632"/>
              <a:chExt cx="1376276" cy="1377574"/>
            </a:xfrm>
          </p:grpSpPr>
          <p:grpSp>
            <p:nvGrpSpPr>
              <p:cNvPr id="79" name="Group 78"/>
              <p:cNvGrpSpPr/>
              <p:nvPr/>
            </p:nvGrpSpPr>
            <p:grpSpPr>
              <a:xfrm>
                <a:off x="7831025" y="1421632"/>
                <a:ext cx="1376276" cy="1377574"/>
                <a:chOff x="3754438" y="457200"/>
                <a:chExt cx="1684337" cy="1685926"/>
              </a:xfrm>
            </p:grpSpPr>
            <p:sp>
              <p:nvSpPr>
                <p:cNvPr id="81" name="Freeform 38"/>
                <p:cNvSpPr>
                  <a:spLocks/>
                </p:cNvSpPr>
                <p:nvPr/>
              </p:nvSpPr>
              <p:spPr bwMode="auto">
                <a:xfrm>
                  <a:off x="4597400" y="457200"/>
                  <a:ext cx="841375" cy="1263650"/>
                </a:xfrm>
                <a:custGeom>
                  <a:avLst/>
                  <a:gdLst>
                    <a:gd name="T0" fmla="*/ 1006 w 1478"/>
                    <a:gd name="T1" fmla="*/ 1478 h 2217"/>
                    <a:gd name="T2" fmla="*/ 1006 w 1478"/>
                    <a:gd name="T3" fmla="*/ 1478 h 2217"/>
                    <a:gd name="T4" fmla="*/ 872 w 1478"/>
                    <a:gd name="T5" fmla="*/ 1981 h 2217"/>
                    <a:gd name="T6" fmla="*/ 1280 w 1478"/>
                    <a:gd name="T7" fmla="*/ 2217 h 2217"/>
                    <a:gd name="T8" fmla="*/ 1478 w 1478"/>
                    <a:gd name="T9" fmla="*/ 1478 h 2217"/>
                    <a:gd name="T10" fmla="*/ 0 w 1478"/>
                    <a:gd name="T11" fmla="*/ 0 h 2217"/>
                    <a:gd name="T12" fmla="*/ 0 w 1478"/>
                    <a:gd name="T13" fmla="*/ 472 h 2217"/>
                    <a:gd name="T14" fmla="*/ 1006 w 1478"/>
                    <a:gd name="T15" fmla="*/ 1478 h 2217"/>
                    <a:gd name="T16" fmla="*/ 1006 w 1478"/>
                    <a:gd name="T17"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8" h="2217">
                      <a:moveTo>
                        <a:pt x="1006" y="1478"/>
                      </a:moveTo>
                      <a:lnTo>
                        <a:pt x="1006" y="1478"/>
                      </a:lnTo>
                      <a:cubicBezTo>
                        <a:pt x="1006" y="1662"/>
                        <a:pt x="957" y="1833"/>
                        <a:pt x="872" y="1981"/>
                      </a:cubicBezTo>
                      <a:lnTo>
                        <a:pt x="1280" y="2217"/>
                      </a:lnTo>
                      <a:cubicBezTo>
                        <a:pt x="1406" y="2000"/>
                        <a:pt x="1478" y="1747"/>
                        <a:pt x="1478" y="1478"/>
                      </a:cubicBezTo>
                      <a:cubicBezTo>
                        <a:pt x="1478" y="662"/>
                        <a:pt x="816" y="0"/>
                        <a:pt x="0" y="0"/>
                      </a:cubicBezTo>
                      <a:lnTo>
                        <a:pt x="0" y="472"/>
                      </a:lnTo>
                      <a:cubicBezTo>
                        <a:pt x="556" y="472"/>
                        <a:pt x="1006" y="922"/>
                        <a:pt x="1006" y="1478"/>
                      </a:cubicBezTo>
                      <a:lnTo>
                        <a:pt x="1006" y="1478"/>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82" name="Freeform 39"/>
                <p:cNvSpPr>
                  <a:spLocks/>
                </p:cNvSpPr>
                <p:nvPr/>
              </p:nvSpPr>
              <p:spPr bwMode="auto">
                <a:xfrm>
                  <a:off x="3867150" y="1585913"/>
                  <a:ext cx="1458913" cy="557213"/>
                </a:xfrm>
                <a:custGeom>
                  <a:avLst/>
                  <a:gdLst>
                    <a:gd name="T0" fmla="*/ 2560 w 2560"/>
                    <a:gd name="T1" fmla="*/ 236 h 975"/>
                    <a:gd name="T2" fmla="*/ 2560 w 2560"/>
                    <a:gd name="T3" fmla="*/ 236 h 975"/>
                    <a:gd name="T4" fmla="*/ 2152 w 2560"/>
                    <a:gd name="T5" fmla="*/ 0 h 975"/>
                    <a:gd name="T6" fmla="*/ 1591 w 2560"/>
                    <a:gd name="T7" fmla="*/ 454 h 975"/>
                    <a:gd name="T8" fmla="*/ 1280 w 2560"/>
                    <a:gd name="T9" fmla="*/ 504 h 975"/>
                    <a:gd name="T10" fmla="*/ 408 w 2560"/>
                    <a:gd name="T11" fmla="*/ 0 h 975"/>
                    <a:gd name="T12" fmla="*/ 0 w 2560"/>
                    <a:gd name="T13" fmla="*/ 236 h 975"/>
                    <a:gd name="T14" fmla="*/ 1280 w 2560"/>
                    <a:gd name="T15" fmla="*/ 975 h 975"/>
                    <a:gd name="T16" fmla="*/ 1737 w 2560"/>
                    <a:gd name="T17" fmla="*/ 903 h 975"/>
                    <a:gd name="T18" fmla="*/ 2560 w 2560"/>
                    <a:gd name="T19" fmla="*/ 236 h 975"/>
                    <a:gd name="T20" fmla="*/ 2560 w 2560"/>
                    <a:gd name="T21" fmla="*/ 236 h 975"/>
                    <a:gd name="T22" fmla="*/ 2560 w 2560"/>
                    <a:gd name="T23" fmla="*/ 236 h 975"/>
                    <a:gd name="T24" fmla="*/ 2560 w 2560"/>
                    <a:gd name="T25" fmla="*/ 236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60" h="975">
                      <a:moveTo>
                        <a:pt x="2560" y="236"/>
                      </a:moveTo>
                      <a:lnTo>
                        <a:pt x="2560" y="236"/>
                      </a:lnTo>
                      <a:lnTo>
                        <a:pt x="2152" y="0"/>
                      </a:lnTo>
                      <a:cubicBezTo>
                        <a:pt x="2028" y="213"/>
                        <a:pt x="1829" y="377"/>
                        <a:pt x="1591" y="454"/>
                      </a:cubicBezTo>
                      <a:cubicBezTo>
                        <a:pt x="1493" y="486"/>
                        <a:pt x="1388" y="504"/>
                        <a:pt x="1280" y="504"/>
                      </a:cubicBezTo>
                      <a:cubicBezTo>
                        <a:pt x="907" y="504"/>
                        <a:pt x="582" y="301"/>
                        <a:pt x="408" y="0"/>
                      </a:cubicBezTo>
                      <a:lnTo>
                        <a:pt x="0" y="236"/>
                      </a:lnTo>
                      <a:cubicBezTo>
                        <a:pt x="255" y="678"/>
                        <a:pt x="733" y="975"/>
                        <a:pt x="1280" y="975"/>
                      </a:cubicBezTo>
                      <a:cubicBezTo>
                        <a:pt x="1439" y="975"/>
                        <a:pt x="1593" y="950"/>
                        <a:pt x="1737" y="903"/>
                      </a:cubicBezTo>
                      <a:cubicBezTo>
                        <a:pt x="2086" y="789"/>
                        <a:pt x="2379" y="549"/>
                        <a:pt x="2560" y="236"/>
                      </a:cubicBezTo>
                      <a:lnTo>
                        <a:pt x="2560" y="236"/>
                      </a:lnTo>
                      <a:lnTo>
                        <a:pt x="2560" y="236"/>
                      </a:lnTo>
                      <a:lnTo>
                        <a:pt x="2560" y="236"/>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83" name="Freeform 40"/>
                <p:cNvSpPr>
                  <a:spLocks/>
                </p:cNvSpPr>
                <p:nvPr/>
              </p:nvSpPr>
              <p:spPr bwMode="auto">
                <a:xfrm>
                  <a:off x="3754438" y="457200"/>
                  <a:ext cx="842963" cy="1263650"/>
                </a:xfrm>
                <a:custGeom>
                  <a:avLst/>
                  <a:gdLst>
                    <a:gd name="T0" fmla="*/ 471 w 1478"/>
                    <a:gd name="T1" fmla="*/ 1478 h 2217"/>
                    <a:gd name="T2" fmla="*/ 471 w 1478"/>
                    <a:gd name="T3" fmla="*/ 1478 h 2217"/>
                    <a:gd name="T4" fmla="*/ 886 w 1478"/>
                    <a:gd name="T5" fmla="*/ 664 h 2217"/>
                    <a:gd name="T6" fmla="*/ 1478 w 1478"/>
                    <a:gd name="T7" fmla="*/ 472 h 2217"/>
                    <a:gd name="T8" fmla="*/ 1478 w 1478"/>
                    <a:gd name="T9" fmla="*/ 472 h 2217"/>
                    <a:gd name="T10" fmla="*/ 1478 w 1478"/>
                    <a:gd name="T11" fmla="*/ 472 h 2217"/>
                    <a:gd name="T12" fmla="*/ 1478 w 1478"/>
                    <a:gd name="T13" fmla="*/ 0 h 2217"/>
                    <a:gd name="T14" fmla="*/ 1478 w 1478"/>
                    <a:gd name="T15" fmla="*/ 0 h 2217"/>
                    <a:gd name="T16" fmla="*/ 1478 w 1478"/>
                    <a:gd name="T17" fmla="*/ 0 h 2217"/>
                    <a:gd name="T18" fmla="*/ 609 w 1478"/>
                    <a:gd name="T19" fmla="*/ 283 h 2217"/>
                    <a:gd name="T20" fmla="*/ 0 w 1478"/>
                    <a:gd name="T21" fmla="*/ 1478 h 2217"/>
                    <a:gd name="T22" fmla="*/ 198 w 1478"/>
                    <a:gd name="T23" fmla="*/ 2217 h 2217"/>
                    <a:gd name="T24" fmla="*/ 606 w 1478"/>
                    <a:gd name="T25" fmla="*/ 1981 h 2217"/>
                    <a:gd name="T26" fmla="*/ 471 w 1478"/>
                    <a:gd name="T27"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78" h="2217">
                      <a:moveTo>
                        <a:pt x="471" y="1478"/>
                      </a:moveTo>
                      <a:lnTo>
                        <a:pt x="471" y="1478"/>
                      </a:lnTo>
                      <a:cubicBezTo>
                        <a:pt x="471" y="1143"/>
                        <a:pt x="635" y="847"/>
                        <a:pt x="886" y="664"/>
                      </a:cubicBezTo>
                      <a:cubicBezTo>
                        <a:pt x="1052" y="543"/>
                        <a:pt x="1257" y="472"/>
                        <a:pt x="1478" y="472"/>
                      </a:cubicBezTo>
                      <a:lnTo>
                        <a:pt x="1478" y="472"/>
                      </a:lnTo>
                      <a:cubicBezTo>
                        <a:pt x="1478" y="472"/>
                        <a:pt x="1478" y="472"/>
                        <a:pt x="1478" y="472"/>
                      </a:cubicBezTo>
                      <a:lnTo>
                        <a:pt x="1478" y="0"/>
                      </a:lnTo>
                      <a:cubicBezTo>
                        <a:pt x="1478" y="0"/>
                        <a:pt x="1478" y="0"/>
                        <a:pt x="1478" y="0"/>
                      </a:cubicBezTo>
                      <a:lnTo>
                        <a:pt x="1478" y="0"/>
                      </a:lnTo>
                      <a:cubicBezTo>
                        <a:pt x="1153" y="0"/>
                        <a:pt x="853" y="105"/>
                        <a:pt x="609" y="283"/>
                      </a:cubicBezTo>
                      <a:cubicBezTo>
                        <a:pt x="240" y="551"/>
                        <a:pt x="0" y="987"/>
                        <a:pt x="0" y="1478"/>
                      </a:cubicBezTo>
                      <a:cubicBezTo>
                        <a:pt x="0" y="1747"/>
                        <a:pt x="72" y="2000"/>
                        <a:pt x="198" y="2217"/>
                      </a:cubicBezTo>
                      <a:lnTo>
                        <a:pt x="606" y="1981"/>
                      </a:lnTo>
                      <a:cubicBezTo>
                        <a:pt x="521" y="1833"/>
                        <a:pt x="471" y="1662"/>
                        <a:pt x="471" y="1478"/>
                      </a:cubicBezTo>
                      <a:close/>
                    </a:path>
                  </a:pathLst>
                </a:custGeom>
                <a:solidFill>
                  <a:schemeClr val="accent5"/>
                </a:solidFill>
                <a:ln w="0">
                  <a:solidFill>
                    <a:schemeClr val="accent5"/>
                  </a:solidFill>
                  <a:prstDash val="solid"/>
                  <a:round/>
                  <a:headEnd/>
                  <a:tailEnd/>
                </a:ln>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sp>
              <p:nvSpPr>
                <p:cNvPr id="84" name="Freeform 41"/>
                <p:cNvSpPr>
                  <a:spLocks/>
                </p:cNvSpPr>
                <p:nvPr/>
              </p:nvSpPr>
              <p:spPr bwMode="auto">
                <a:xfrm>
                  <a:off x="3754438" y="457200"/>
                  <a:ext cx="842963" cy="1263650"/>
                </a:xfrm>
                <a:custGeom>
                  <a:avLst/>
                  <a:gdLst>
                    <a:gd name="T0" fmla="*/ 471 w 1478"/>
                    <a:gd name="T1" fmla="*/ 1478 h 2217"/>
                    <a:gd name="T2" fmla="*/ 471 w 1478"/>
                    <a:gd name="T3" fmla="*/ 1478 h 2217"/>
                    <a:gd name="T4" fmla="*/ 886 w 1478"/>
                    <a:gd name="T5" fmla="*/ 664 h 2217"/>
                    <a:gd name="T6" fmla="*/ 1478 w 1478"/>
                    <a:gd name="T7" fmla="*/ 472 h 2217"/>
                    <a:gd name="T8" fmla="*/ 1478 w 1478"/>
                    <a:gd name="T9" fmla="*/ 472 h 2217"/>
                    <a:gd name="T10" fmla="*/ 1478 w 1478"/>
                    <a:gd name="T11" fmla="*/ 472 h 2217"/>
                    <a:gd name="T12" fmla="*/ 1478 w 1478"/>
                    <a:gd name="T13" fmla="*/ 0 h 2217"/>
                    <a:gd name="T14" fmla="*/ 1478 w 1478"/>
                    <a:gd name="T15" fmla="*/ 0 h 2217"/>
                    <a:gd name="T16" fmla="*/ 1478 w 1478"/>
                    <a:gd name="T17" fmla="*/ 0 h 2217"/>
                    <a:gd name="T18" fmla="*/ 609 w 1478"/>
                    <a:gd name="T19" fmla="*/ 283 h 2217"/>
                    <a:gd name="T20" fmla="*/ 0 w 1478"/>
                    <a:gd name="T21" fmla="*/ 1478 h 2217"/>
                    <a:gd name="T22" fmla="*/ 198 w 1478"/>
                    <a:gd name="T23" fmla="*/ 2217 h 2217"/>
                    <a:gd name="T24" fmla="*/ 606 w 1478"/>
                    <a:gd name="T25" fmla="*/ 1981 h 2217"/>
                    <a:gd name="T26" fmla="*/ 471 w 1478"/>
                    <a:gd name="T27" fmla="*/ 1478 h 2217"/>
                    <a:gd name="T28" fmla="*/ 471 w 1478"/>
                    <a:gd name="T29" fmla="*/ 1478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8" h="2217">
                      <a:moveTo>
                        <a:pt x="471" y="1478"/>
                      </a:moveTo>
                      <a:lnTo>
                        <a:pt x="471" y="1478"/>
                      </a:lnTo>
                      <a:cubicBezTo>
                        <a:pt x="471" y="1143"/>
                        <a:pt x="635" y="847"/>
                        <a:pt x="886" y="664"/>
                      </a:cubicBezTo>
                      <a:cubicBezTo>
                        <a:pt x="1052" y="543"/>
                        <a:pt x="1257" y="472"/>
                        <a:pt x="1478" y="472"/>
                      </a:cubicBezTo>
                      <a:lnTo>
                        <a:pt x="1478" y="472"/>
                      </a:lnTo>
                      <a:cubicBezTo>
                        <a:pt x="1478" y="472"/>
                        <a:pt x="1478" y="472"/>
                        <a:pt x="1478" y="472"/>
                      </a:cubicBezTo>
                      <a:lnTo>
                        <a:pt x="1478" y="0"/>
                      </a:lnTo>
                      <a:cubicBezTo>
                        <a:pt x="1478" y="0"/>
                        <a:pt x="1478" y="0"/>
                        <a:pt x="1478" y="0"/>
                      </a:cubicBezTo>
                      <a:lnTo>
                        <a:pt x="1478" y="0"/>
                      </a:lnTo>
                      <a:cubicBezTo>
                        <a:pt x="1153" y="0"/>
                        <a:pt x="853" y="105"/>
                        <a:pt x="609" y="283"/>
                      </a:cubicBezTo>
                      <a:cubicBezTo>
                        <a:pt x="240" y="551"/>
                        <a:pt x="0" y="987"/>
                        <a:pt x="0" y="1478"/>
                      </a:cubicBezTo>
                      <a:cubicBezTo>
                        <a:pt x="0" y="1747"/>
                        <a:pt x="72" y="2000"/>
                        <a:pt x="198" y="2217"/>
                      </a:cubicBezTo>
                      <a:lnTo>
                        <a:pt x="606" y="1981"/>
                      </a:lnTo>
                      <a:cubicBezTo>
                        <a:pt x="521" y="1833"/>
                        <a:pt x="471" y="1662"/>
                        <a:pt x="471" y="1478"/>
                      </a:cubicBezTo>
                      <a:lnTo>
                        <a:pt x="471" y="1478"/>
                      </a:lnTo>
                      <a:close/>
                    </a:path>
                  </a:pathLst>
                </a:custGeom>
                <a:noFill/>
                <a:ln w="14288" cap="flat">
                  <a:solidFill>
                    <a:schemeClr val="accent5"/>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pPr defTabSz="685800" eaLnBrk="0" fontAlgn="base" hangingPunct="0">
                    <a:spcBef>
                      <a:spcPct val="0"/>
                    </a:spcBef>
                    <a:spcAft>
                      <a:spcPct val="0"/>
                    </a:spcAft>
                  </a:pPr>
                  <a:endParaRPr lang="en-US" sz="900">
                    <a:solidFill>
                      <a:srgbClr val="000000"/>
                    </a:solidFill>
                    <a:latin typeface="Arial" charset="0"/>
                    <a:ea typeface="MS PGothic" charset="0"/>
                    <a:cs typeface="MS PGothic" charset="0"/>
                  </a:endParaRPr>
                </a:p>
              </p:txBody>
            </p:sp>
          </p:grpSp>
          <p:pic>
            <p:nvPicPr>
              <p:cNvPr id="80" name="Picture 79"/>
              <p:cNvPicPr>
                <a:picLocks noChangeAspect="1"/>
              </p:cNvPicPr>
              <p:nvPr/>
            </p:nvPicPr>
            <p:blipFill>
              <a:blip r:embed="rId9" cstate="hqprint">
                <a:duotone>
                  <a:schemeClr val="accent6">
                    <a:shade val="45000"/>
                    <a:satMod val="135000"/>
                  </a:schemeClr>
                  <a:prstClr val="white"/>
                </a:duotone>
                <a:alphaModFix/>
                <a:extLst>
                  <a:ext uri="{BEBA8EAE-BF5A-486C-A8C5-ECC9F3942E4B}">
                    <a14:imgProps xmlns:a14="http://schemas.microsoft.com/office/drawing/2010/main">
                      <a14:imgLayer r:embed="rId10">
                        <a14:imgEffect>
                          <a14:saturation sat="0"/>
                        </a14:imgEffect>
                        <a14:imgEffect>
                          <a14:brightnessContrast bright="53000" contrast="40000"/>
                        </a14:imgEffect>
                      </a14:imgLayer>
                    </a14:imgProps>
                  </a:ext>
                  <a:ext uri="{28A0092B-C50C-407E-A947-70E740481C1C}">
                    <a14:useLocalDpi xmlns:a14="http://schemas.microsoft.com/office/drawing/2010/main"/>
                  </a:ext>
                </a:extLst>
              </a:blip>
              <a:stretch>
                <a:fillRect/>
              </a:stretch>
            </p:blipFill>
            <p:spPr>
              <a:xfrm>
                <a:off x="8254298" y="1840769"/>
                <a:ext cx="557564" cy="546283"/>
              </a:xfrm>
              <a:prstGeom prst="rect">
                <a:avLst/>
              </a:prstGeom>
            </p:spPr>
          </p:pic>
        </p:grpSp>
      </p:grpSp>
      <p:sp>
        <p:nvSpPr>
          <p:cNvPr id="114" name="Rounded Rectangle 113"/>
          <p:cNvSpPr/>
          <p:nvPr/>
        </p:nvSpPr>
        <p:spPr>
          <a:xfrm>
            <a:off x="1200463" y="2012838"/>
            <a:ext cx="952388" cy="403267"/>
          </a:xfrm>
          <a:prstGeom prst="roundRect">
            <a:avLst>
              <a:gd name="adj" fmla="val 10953"/>
            </a:avLst>
          </a:prstGeom>
          <a:solidFill>
            <a:srgbClr val="3A2D55"/>
          </a:solidFill>
          <a:ln>
            <a:noFill/>
          </a:ln>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0" tIns="0" rIns="0" bIns="0" numCol="1" spcCol="38100" rtlCol="0" anchor="ctr">
            <a:noAutofit/>
          </a:bodyPr>
          <a:lstStyle/>
          <a:p>
            <a:pPr algn="ctr" defTabSz="232172" eaLnBrk="0" hangingPunct="0"/>
            <a:r>
              <a:rPr lang="en-US" sz="900">
                <a:solidFill>
                  <a:srgbClr val="FFFFFF"/>
                </a:solidFill>
                <a:latin typeface="Helvetica Neue Light" charset="0"/>
                <a:ea typeface="Helvetica Neue Light" charset="0"/>
                <a:cs typeface="Helvetica Neue Light" charset="0"/>
                <a:sym typeface="Helvetica Light"/>
              </a:rPr>
              <a:t>Data</a:t>
            </a:r>
          </a:p>
        </p:txBody>
      </p:sp>
      <p:sp>
        <p:nvSpPr>
          <p:cNvPr id="115" name="Oval 114"/>
          <p:cNvSpPr/>
          <p:nvPr/>
        </p:nvSpPr>
        <p:spPr>
          <a:xfrm>
            <a:off x="6440478" y="1908615"/>
            <a:ext cx="625619" cy="625618"/>
          </a:xfrm>
          <a:prstGeom prst="ellipse">
            <a:avLst/>
          </a:prstGeom>
          <a:solidFill>
            <a:srgbClr val="ED6D00"/>
          </a:solidFill>
          <a:ln>
            <a:noFill/>
          </a:ln>
        </p:spPr>
        <p:style>
          <a:lnRef idx="1">
            <a:schemeClr val="accent5"/>
          </a:lnRef>
          <a:fillRef idx="3">
            <a:schemeClr val="accent5"/>
          </a:fillRef>
          <a:effectRef idx="2">
            <a:schemeClr val="accent5"/>
          </a:effectRef>
          <a:fontRef idx="minor">
            <a:schemeClr val="lt1"/>
          </a:fontRef>
        </p:style>
        <p:txBody>
          <a:bodyPr rot="0" spcFirstLastPara="1" vertOverflow="overflow" horzOverflow="overflow" vert="horz" wrap="square" lIns="0" tIns="0" rIns="0" bIns="0" numCol="1" spcCol="38100" rtlCol="0" anchor="t">
            <a:noAutofit/>
          </a:bodyPr>
          <a:lstStyle/>
          <a:p>
            <a:pPr algn="ctr" defTabSz="232172" eaLnBrk="0" hangingPunct="0"/>
            <a:r>
              <a:rPr lang="en-US" sz="900" dirty="0">
                <a:solidFill>
                  <a:srgbClr val="FFFFFF"/>
                </a:solidFill>
                <a:latin typeface="Helvetica Neue Light" charset="0"/>
                <a:ea typeface="Helvetica Neue Light" charset="0"/>
                <a:cs typeface="Helvetica Neue Light" charset="0"/>
                <a:sym typeface="Helvetica Light"/>
              </a:rPr>
              <a:t>Live System</a:t>
            </a:r>
          </a:p>
        </p:txBody>
      </p:sp>
      <p:sp>
        <p:nvSpPr>
          <p:cNvPr id="116" name="Rounded Rectangle 115"/>
          <p:cNvSpPr/>
          <p:nvPr/>
        </p:nvSpPr>
        <p:spPr>
          <a:xfrm>
            <a:off x="2222425" y="2022555"/>
            <a:ext cx="952388" cy="403267"/>
          </a:xfrm>
          <a:prstGeom prst="roundRect">
            <a:avLst>
              <a:gd name="adj" fmla="val 10953"/>
            </a:avLst>
          </a:prstGeom>
          <a:solidFill>
            <a:srgbClr val="3A2D55"/>
          </a:solidFill>
          <a:ln>
            <a:noFill/>
          </a:ln>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0" tIns="0" rIns="0" bIns="0" numCol="1" spcCol="38100" rtlCol="0" anchor="ctr">
            <a:noAutofit/>
          </a:bodyPr>
          <a:lstStyle/>
          <a:p>
            <a:pPr algn="ctr" defTabSz="232172" eaLnBrk="0" hangingPunct="0"/>
            <a:r>
              <a:rPr lang="en-US" sz="900" dirty="0">
                <a:solidFill>
                  <a:srgbClr val="FFFFFF"/>
                </a:solidFill>
                <a:latin typeface="Helvetica Neue Light" charset="0"/>
                <a:ea typeface="Helvetica Neue Light" charset="0"/>
                <a:cs typeface="Helvetica Neue Light" charset="0"/>
                <a:sym typeface="Helvetica Light"/>
              </a:rPr>
              <a:t>Ingest</a:t>
            </a:r>
          </a:p>
        </p:txBody>
      </p:sp>
      <p:sp>
        <p:nvSpPr>
          <p:cNvPr id="117" name="Rounded Rectangle 116"/>
          <p:cNvSpPr/>
          <p:nvPr/>
        </p:nvSpPr>
        <p:spPr>
          <a:xfrm>
            <a:off x="3244386" y="2022555"/>
            <a:ext cx="952388" cy="403267"/>
          </a:xfrm>
          <a:prstGeom prst="roundRect">
            <a:avLst>
              <a:gd name="adj" fmla="val 10953"/>
            </a:avLst>
          </a:prstGeom>
          <a:solidFill>
            <a:srgbClr val="3A2D55"/>
          </a:solidFill>
          <a:ln>
            <a:noFill/>
          </a:ln>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0" tIns="0" rIns="0" bIns="0" numCol="1" spcCol="38100" rtlCol="0" anchor="ctr">
            <a:noAutofit/>
          </a:bodyPr>
          <a:lstStyle/>
          <a:p>
            <a:pPr algn="ctr" defTabSz="232172" eaLnBrk="0" hangingPunct="0"/>
            <a:r>
              <a:rPr lang="en-US" sz="900" dirty="0">
                <a:solidFill>
                  <a:srgbClr val="FFFFFF"/>
                </a:solidFill>
                <a:latin typeface="Helvetica Neue Light" charset="0"/>
                <a:ea typeface="Helvetica Neue Light" charset="0"/>
                <a:cs typeface="Helvetica Neue Light" charset="0"/>
                <a:sym typeface="Helvetica Light"/>
              </a:rPr>
              <a:t>Data </a:t>
            </a:r>
            <a:br>
              <a:rPr lang="en-US" sz="900" dirty="0">
                <a:solidFill>
                  <a:srgbClr val="FFFFFF"/>
                </a:solidFill>
                <a:latin typeface="Helvetica Neue Light" charset="0"/>
                <a:ea typeface="Helvetica Neue Light" charset="0"/>
                <a:cs typeface="Helvetica Neue Light" charset="0"/>
                <a:sym typeface="Helvetica Light"/>
              </a:rPr>
            </a:br>
            <a:r>
              <a:rPr lang="en-US" sz="900" dirty="0">
                <a:solidFill>
                  <a:srgbClr val="FFFFFF"/>
                </a:solidFill>
                <a:latin typeface="Helvetica Neue Light" charset="0"/>
                <a:ea typeface="Helvetica Neue Light" charset="0"/>
                <a:cs typeface="Helvetica Neue Light" charset="0"/>
                <a:sym typeface="Helvetica Light"/>
              </a:rPr>
              <a:t>Processing</a:t>
            </a:r>
          </a:p>
        </p:txBody>
      </p:sp>
      <p:sp>
        <p:nvSpPr>
          <p:cNvPr id="118" name="Rounded Rectangle 117"/>
          <p:cNvSpPr/>
          <p:nvPr/>
        </p:nvSpPr>
        <p:spPr>
          <a:xfrm>
            <a:off x="4266349" y="2022555"/>
            <a:ext cx="952388" cy="403267"/>
          </a:xfrm>
          <a:prstGeom prst="roundRect">
            <a:avLst>
              <a:gd name="adj" fmla="val 10953"/>
            </a:avLst>
          </a:prstGeom>
          <a:solidFill>
            <a:srgbClr val="3A2D55"/>
          </a:solidFill>
          <a:ln>
            <a:noFill/>
          </a:ln>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0" tIns="0" rIns="0" bIns="0" numCol="1" spcCol="38100" rtlCol="0" anchor="ctr">
            <a:noAutofit/>
          </a:bodyPr>
          <a:lstStyle/>
          <a:p>
            <a:pPr algn="ctr" defTabSz="232172" eaLnBrk="0" hangingPunct="0"/>
            <a:r>
              <a:rPr lang="en-US" sz="900" dirty="0">
                <a:solidFill>
                  <a:srgbClr val="FFFFFF"/>
                </a:solidFill>
                <a:latin typeface="Helvetica Neue Light" charset="0"/>
                <a:ea typeface="Helvetica Neue Light" charset="0"/>
                <a:cs typeface="Helvetica Neue Light" charset="0"/>
              </a:rPr>
              <a:t>Model </a:t>
            </a:r>
            <a:br>
              <a:rPr lang="en-US" sz="900" dirty="0">
                <a:solidFill>
                  <a:srgbClr val="FFFFFF"/>
                </a:solidFill>
                <a:latin typeface="Helvetica Neue Light" charset="0"/>
                <a:ea typeface="Helvetica Neue Light" charset="0"/>
                <a:cs typeface="Helvetica Neue Light" charset="0"/>
              </a:rPr>
            </a:br>
            <a:r>
              <a:rPr lang="en-US" sz="900" dirty="0">
                <a:solidFill>
                  <a:srgbClr val="FFFFFF"/>
                </a:solidFill>
                <a:latin typeface="Helvetica Neue Light" charset="0"/>
                <a:ea typeface="Helvetica Neue Light" charset="0"/>
                <a:cs typeface="Helvetica Neue Light" charset="0"/>
              </a:rPr>
              <a:t>Training</a:t>
            </a:r>
            <a:endParaRPr lang="en-US" sz="900" dirty="0">
              <a:solidFill>
                <a:srgbClr val="FFFFFF"/>
              </a:solidFill>
              <a:latin typeface="Helvetica Neue Light" charset="0"/>
              <a:ea typeface="Helvetica Neue Light" charset="0"/>
              <a:cs typeface="Helvetica Neue Light" charset="0"/>
              <a:sym typeface="Helvetica Light"/>
            </a:endParaRPr>
          </a:p>
        </p:txBody>
      </p:sp>
      <p:sp>
        <p:nvSpPr>
          <p:cNvPr id="124" name="Rounded Rectangle 123"/>
          <p:cNvSpPr/>
          <p:nvPr/>
        </p:nvSpPr>
        <p:spPr>
          <a:xfrm>
            <a:off x="5288310" y="2012838"/>
            <a:ext cx="952388" cy="403267"/>
          </a:xfrm>
          <a:prstGeom prst="roundRect">
            <a:avLst>
              <a:gd name="adj" fmla="val 10953"/>
            </a:avLst>
          </a:prstGeom>
          <a:solidFill>
            <a:srgbClr val="3A2D55"/>
          </a:solidFill>
          <a:ln>
            <a:noFill/>
          </a:ln>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0" tIns="0" rIns="0" bIns="0" numCol="1" spcCol="38100" rtlCol="0" anchor="ctr">
            <a:noAutofit/>
          </a:bodyPr>
          <a:lstStyle/>
          <a:p>
            <a:pPr algn="ctr" defTabSz="232172" eaLnBrk="0" hangingPunct="0"/>
            <a:r>
              <a:rPr lang="en-US" sz="900" dirty="0">
                <a:solidFill>
                  <a:srgbClr val="FFFFFF"/>
                </a:solidFill>
                <a:latin typeface="Helvetica Neue Light" charset="0"/>
                <a:ea typeface="Helvetica Neue Light" charset="0"/>
                <a:cs typeface="Helvetica Neue Light" charset="0"/>
              </a:rPr>
              <a:t>Deployment &amp;</a:t>
            </a:r>
          </a:p>
          <a:p>
            <a:pPr algn="ctr" defTabSz="232172" eaLnBrk="0" hangingPunct="0"/>
            <a:r>
              <a:rPr lang="en-US" sz="900" dirty="0">
                <a:solidFill>
                  <a:srgbClr val="FFFFFF"/>
                </a:solidFill>
                <a:latin typeface="Helvetica Neue Light" charset="0"/>
                <a:ea typeface="Helvetica Neue Light" charset="0"/>
                <a:cs typeface="Helvetica Neue Light" charset="0"/>
                <a:sym typeface="Helvetica Light"/>
              </a:rPr>
              <a:t>Management</a:t>
            </a:r>
          </a:p>
        </p:txBody>
      </p:sp>
      <p:grpSp>
        <p:nvGrpSpPr>
          <p:cNvPr id="125" name="Group 124"/>
          <p:cNvGrpSpPr/>
          <p:nvPr/>
        </p:nvGrpSpPr>
        <p:grpSpPr>
          <a:xfrm>
            <a:off x="2107153" y="2071982"/>
            <a:ext cx="4278136" cy="281481"/>
            <a:chOff x="4326249" y="5870980"/>
            <a:chExt cx="15723325" cy="1034520"/>
          </a:xfrm>
          <a:solidFill>
            <a:srgbClr val="6578C6"/>
          </a:solidFill>
        </p:grpSpPr>
        <p:sp>
          <p:nvSpPr>
            <p:cNvPr id="126" name="Triangle 125"/>
            <p:cNvSpPr/>
            <p:nvPr/>
          </p:nvSpPr>
          <p:spPr>
            <a:xfrm rot="5400000">
              <a:off x="4161096" y="6043470"/>
              <a:ext cx="1027182" cy="696875"/>
            </a:xfrm>
            <a:prstGeom prst="triangle">
              <a:avLst/>
            </a:prstGeom>
            <a:grpFill/>
            <a:ln w="12700" cap="flat">
              <a:solidFill>
                <a:schemeClr val="bg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288" tIns="14288" rIns="14288" bIns="14288" numCol="1" spcCol="38100" rtlCol="0" anchor="ctr">
              <a:noAutofit/>
            </a:bodyPr>
            <a:lstStyle/>
            <a:p>
              <a:pPr algn="ctr" defTabSz="232172" eaLnBrk="0" hangingPunct="0"/>
              <a:endParaRPr lang="en-US" sz="900">
                <a:solidFill>
                  <a:srgbClr val="FFFFFF"/>
                </a:solidFill>
                <a:latin typeface="Helvetica Neue Light" charset="0"/>
                <a:ea typeface="Helvetica Neue Light" charset="0"/>
                <a:cs typeface="Helvetica Neue Light" charset="0"/>
                <a:sym typeface="Helvetica Light"/>
              </a:endParaRPr>
            </a:p>
          </p:txBody>
        </p:sp>
        <p:sp>
          <p:nvSpPr>
            <p:cNvPr id="127" name="Triangle 126"/>
            <p:cNvSpPr/>
            <p:nvPr/>
          </p:nvSpPr>
          <p:spPr>
            <a:xfrm rot="5400000">
              <a:off x="7877564" y="6043471"/>
              <a:ext cx="1027182" cy="696875"/>
            </a:xfrm>
            <a:prstGeom prst="triangle">
              <a:avLst/>
            </a:prstGeom>
            <a:grpFill/>
            <a:ln w="12700" cap="flat">
              <a:solidFill>
                <a:schemeClr val="bg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288" tIns="14288" rIns="14288" bIns="14288" numCol="1" spcCol="38100" rtlCol="0" anchor="ctr">
              <a:noAutofit/>
            </a:bodyPr>
            <a:lstStyle/>
            <a:p>
              <a:pPr algn="ctr" defTabSz="232172" eaLnBrk="0" hangingPunct="0"/>
              <a:endParaRPr lang="en-US" sz="900">
                <a:solidFill>
                  <a:srgbClr val="FFFFFF"/>
                </a:solidFill>
                <a:latin typeface="Helvetica Neue Light" charset="0"/>
                <a:ea typeface="Helvetica Neue Light" charset="0"/>
                <a:cs typeface="Helvetica Neue Light" charset="0"/>
                <a:sym typeface="Helvetica Light"/>
              </a:endParaRPr>
            </a:p>
          </p:txBody>
        </p:sp>
        <p:sp>
          <p:nvSpPr>
            <p:cNvPr id="128" name="Triangle 127"/>
            <p:cNvSpPr/>
            <p:nvPr/>
          </p:nvSpPr>
          <p:spPr>
            <a:xfrm rot="5400000">
              <a:off x="11670449" y="6043471"/>
              <a:ext cx="1027182" cy="696875"/>
            </a:xfrm>
            <a:prstGeom prst="triangle">
              <a:avLst/>
            </a:prstGeom>
            <a:grpFill/>
            <a:ln w="12700" cap="flat">
              <a:solidFill>
                <a:schemeClr val="bg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288" tIns="14288" rIns="14288" bIns="14288" numCol="1" spcCol="38100" rtlCol="0" anchor="ctr">
              <a:noAutofit/>
            </a:bodyPr>
            <a:lstStyle/>
            <a:p>
              <a:pPr algn="ctr" defTabSz="232172" eaLnBrk="0" hangingPunct="0"/>
              <a:endParaRPr lang="en-US" sz="900">
                <a:solidFill>
                  <a:srgbClr val="FFFFFF"/>
                </a:solidFill>
                <a:latin typeface="Helvetica Neue Light" charset="0"/>
                <a:ea typeface="Helvetica Neue Light" charset="0"/>
                <a:cs typeface="Helvetica Neue Light" charset="0"/>
                <a:sym typeface="Helvetica Light"/>
              </a:endParaRPr>
            </a:p>
          </p:txBody>
        </p:sp>
        <p:sp>
          <p:nvSpPr>
            <p:cNvPr id="129" name="Triangle 128"/>
            <p:cNvSpPr/>
            <p:nvPr/>
          </p:nvSpPr>
          <p:spPr>
            <a:xfrm rot="5400000">
              <a:off x="15426440" y="6036133"/>
              <a:ext cx="1027182" cy="696875"/>
            </a:xfrm>
            <a:prstGeom prst="triangle">
              <a:avLst/>
            </a:prstGeom>
            <a:grpFill/>
            <a:ln w="12700" cap="flat">
              <a:solidFill>
                <a:schemeClr val="bg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288" tIns="14288" rIns="14288" bIns="14288" numCol="1" spcCol="38100" rtlCol="0" anchor="ctr">
              <a:noAutofit/>
            </a:bodyPr>
            <a:lstStyle/>
            <a:p>
              <a:pPr algn="ctr" defTabSz="232172" eaLnBrk="0" hangingPunct="0"/>
              <a:endParaRPr lang="en-US" sz="900">
                <a:solidFill>
                  <a:srgbClr val="FFFFFF"/>
                </a:solidFill>
                <a:latin typeface="Helvetica Neue Light" charset="0"/>
                <a:ea typeface="Helvetica Neue Light" charset="0"/>
                <a:cs typeface="Helvetica Neue Light" charset="0"/>
                <a:sym typeface="Helvetica Light"/>
              </a:endParaRPr>
            </a:p>
          </p:txBody>
        </p:sp>
        <p:sp>
          <p:nvSpPr>
            <p:cNvPr id="130" name="Triangle 129"/>
            <p:cNvSpPr/>
            <p:nvPr/>
          </p:nvSpPr>
          <p:spPr>
            <a:xfrm rot="5400000">
              <a:off x="19187546" y="6043471"/>
              <a:ext cx="1027182" cy="696875"/>
            </a:xfrm>
            <a:prstGeom prst="triangle">
              <a:avLst/>
            </a:prstGeom>
            <a:grpFill/>
            <a:ln w="12700" cap="flat">
              <a:solidFill>
                <a:schemeClr val="bg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288" tIns="14288" rIns="14288" bIns="14288" numCol="1" spcCol="38100" rtlCol="0" anchor="ctr">
              <a:noAutofit/>
            </a:bodyPr>
            <a:lstStyle/>
            <a:p>
              <a:pPr algn="ctr" defTabSz="232172" eaLnBrk="0" hangingPunct="0"/>
              <a:endParaRPr lang="en-US" sz="900">
                <a:solidFill>
                  <a:srgbClr val="FFFFFF"/>
                </a:solidFill>
                <a:latin typeface="Helvetica Neue Light" charset="0"/>
                <a:ea typeface="Helvetica Neue Light" charset="0"/>
                <a:cs typeface="Helvetica Neue Light" charset="0"/>
                <a:sym typeface="Helvetica Light"/>
              </a:endParaRPr>
            </a:p>
          </p:txBody>
        </p:sp>
      </p:grpSp>
      <p:cxnSp>
        <p:nvCxnSpPr>
          <p:cNvPr id="146" name="Straight Connector 145"/>
          <p:cNvCxnSpPr/>
          <p:nvPr/>
        </p:nvCxnSpPr>
        <p:spPr>
          <a:xfrm>
            <a:off x="2078275" y="3158227"/>
            <a:ext cx="5350295" cy="0"/>
          </a:xfrm>
          <a:prstGeom prst="line">
            <a:avLst/>
          </a:prstGeom>
          <a:noFill/>
          <a:ln w="38100" cap="flat">
            <a:solidFill>
              <a:srgbClr val="BF0A13"/>
            </a:solidFill>
            <a:prstDash val="sysDot"/>
            <a:miter lim="400000"/>
          </a:ln>
          <a:effectLst/>
          <a:sp3d/>
        </p:spPr>
        <p:style>
          <a:lnRef idx="0">
            <a:scrgbClr r="0" g="0" b="0"/>
          </a:lnRef>
          <a:fillRef idx="0">
            <a:scrgbClr r="0" g="0" b="0"/>
          </a:fillRef>
          <a:effectRef idx="0">
            <a:scrgbClr r="0" g="0" b="0"/>
          </a:effectRef>
          <a:fontRef idx="none"/>
        </p:style>
      </p:cxnSp>
      <p:pic>
        <p:nvPicPr>
          <p:cNvPr id="147" name="Picture 146"/>
          <p:cNvPicPr>
            <a:picLocks noChangeAspect="1"/>
          </p:cNvPicPr>
          <p:nvPr/>
        </p:nvPicPr>
        <p:blipFill>
          <a:blip r:embed="rId11" cstate="hqprint">
            <a:extLst>
              <a:ext uri="{28A0092B-C50C-407E-A947-70E740481C1C}">
                <a14:useLocalDpi xmlns:a14="http://schemas.microsoft.com/office/drawing/2010/main"/>
              </a:ext>
            </a:extLst>
          </a:blip>
          <a:stretch>
            <a:fillRect/>
          </a:stretch>
        </p:blipFill>
        <p:spPr>
          <a:xfrm>
            <a:off x="6527309" y="2203008"/>
            <a:ext cx="469055" cy="331271"/>
          </a:xfrm>
          <a:prstGeom prst="rect">
            <a:avLst/>
          </a:prstGeom>
        </p:spPr>
      </p:pic>
      <p:cxnSp>
        <p:nvCxnSpPr>
          <p:cNvPr id="148" name="Straight Arrow Connector 147"/>
          <p:cNvCxnSpPr>
            <a:cxnSpLocks/>
          </p:cNvCxnSpPr>
          <p:nvPr/>
        </p:nvCxnSpPr>
        <p:spPr>
          <a:xfrm flipV="1">
            <a:off x="2269802" y="2443280"/>
            <a:ext cx="0" cy="712327"/>
          </a:xfrm>
          <a:prstGeom prst="straightConnector1">
            <a:avLst/>
          </a:prstGeom>
          <a:noFill/>
          <a:ln w="38100" cap="flat">
            <a:solidFill>
              <a:srgbClr val="BF0A13"/>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49" name="Straight Arrow Connector 148"/>
          <p:cNvCxnSpPr>
            <a:cxnSpLocks/>
          </p:cNvCxnSpPr>
          <p:nvPr/>
        </p:nvCxnSpPr>
        <p:spPr>
          <a:xfrm flipV="1">
            <a:off x="2088564" y="2444787"/>
            <a:ext cx="5714" cy="703723"/>
          </a:xfrm>
          <a:prstGeom prst="straightConnector1">
            <a:avLst/>
          </a:prstGeom>
          <a:noFill/>
          <a:ln w="38100" cap="flat">
            <a:solidFill>
              <a:srgbClr val="BF0A13"/>
            </a:solidFill>
            <a:prstDash val="sysDot"/>
            <a:miter lim="400000"/>
            <a:tailEnd type="triangle"/>
          </a:ln>
          <a:effectLst/>
          <a:sp3d/>
        </p:spPr>
        <p:style>
          <a:lnRef idx="0">
            <a:scrgbClr r="0" g="0" b="0"/>
          </a:lnRef>
          <a:fillRef idx="0">
            <a:scrgbClr r="0" g="0" b="0"/>
          </a:fillRef>
          <a:effectRef idx="0">
            <a:scrgbClr r="0" g="0" b="0"/>
          </a:effectRef>
          <a:fontRef idx="none"/>
        </p:style>
      </p:cxnSp>
      <p:sp>
        <p:nvSpPr>
          <p:cNvPr id="161" name="Freeform 20"/>
          <p:cNvSpPr>
            <a:spLocks/>
          </p:cNvSpPr>
          <p:nvPr>
            <p:custDataLst>
              <p:tags r:id="rId1"/>
            </p:custDataLst>
          </p:nvPr>
        </p:nvSpPr>
        <p:spPr bwMode="gray">
          <a:xfrm rot="16200000" flipV="1">
            <a:off x="1652036" y="1387670"/>
            <a:ext cx="46742" cy="954886"/>
          </a:xfrm>
          <a:custGeom>
            <a:avLst/>
            <a:gdLst>
              <a:gd name="T0" fmla="*/ 0 w 115"/>
              <a:gd name="T1" fmla="*/ 0 h 1152"/>
              <a:gd name="T2" fmla="*/ 116647 w 115"/>
              <a:gd name="T3" fmla="*/ 0 h 1152"/>
              <a:gd name="T4" fmla="*/ 116647 w 115"/>
              <a:gd name="T5" fmla="*/ 400182 h 1152"/>
              <a:gd name="T6" fmla="*/ 206375 w 115"/>
              <a:gd name="T7" fmla="*/ 436563 h 1152"/>
              <a:gd name="T8" fmla="*/ 116647 w 115"/>
              <a:gd name="T9" fmla="*/ 472943 h 1152"/>
              <a:gd name="T10" fmla="*/ 116647 w 115"/>
              <a:gd name="T11" fmla="*/ 873125 h 1152"/>
              <a:gd name="T12" fmla="*/ 0 w 115"/>
              <a:gd name="T13" fmla="*/ 873125 h 1152"/>
              <a:gd name="T14" fmla="*/ 0 60000 65536"/>
              <a:gd name="T15" fmla="*/ 0 60000 65536"/>
              <a:gd name="T16" fmla="*/ 0 60000 65536"/>
              <a:gd name="T17" fmla="*/ 0 60000 65536"/>
              <a:gd name="T18" fmla="*/ 0 60000 65536"/>
              <a:gd name="T19" fmla="*/ 0 60000 65536"/>
              <a:gd name="T20" fmla="*/ 0 60000 65536"/>
              <a:gd name="T21" fmla="*/ 0 w 115"/>
              <a:gd name="T22" fmla="*/ 0 h 1152"/>
              <a:gd name="T23" fmla="*/ 115 w 115"/>
              <a:gd name="T24" fmla="*/ 1152 h 11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5" h="1152">
                <a:moveTo>
                  <a:pt x="0" y="0"/>
                </a:moveTo>
                <a:lnTo>
                  <a:pt x="65" y="0"/>
                </a:lnTo>
                <a:lnTo>
                  <a:pt x="65" y="528"/>
                </a:lnTo>
                <a:lnTo>
                  <a:pt x="115" y="576"/>
                </a:lnTo>
                <a:lnTo>
                  <a:pt x="65" y="624"/>
                </a:lnTo>
                <a:lnTo>
                  <a:pt x="65" y="1152"/>
                </a:lnTo>
                <a:lnTo>
                  <a:pt x="0" y="1152"/>
                </a:lnTo>
              </a:path>
            </a:pathLst>
          </a:custGeom>
          <a:noFill/>
          <a:ln w="9525" cap="flat" cmpd="sng">
            <a:solidFill>
              <a:schemeClr val="bg1">
                <a:lumMod val="75000"/>
              </a:schemeClr>
            </a:solidFill>
            <a:prstDash val="solid"/>
            <a:round/>
            <a:headEnd/>
            <a:tailEnd/>
          </a:ln>
          <a:extLst>
            <a:ext uri="{909E8E84-426E-40dd-AFC4-6F175D3DCCD1}">
              <a14:hiddenFill xmlns="" xmlns:a14="http://schemas.microsoft.com/office/drawing/2010/main">
                <a:solidFill>
                  <a:srgbClr val="FFFFFF"/>
                </a:solidFill>
              </a14:hiddenFill>
            </a:ext>
          </a:extLst>
        </p:spPr>
        <p:txBody>
          <a:bodyPr wrap="none" lIns="37969" tIns="19744" rIns="37969" bIns="19744" anchor="ctr"/>
          <a:lstStyle/>
          <a:p>
            <a:pPr defTabSz="685800" eaLnBrk="0" fontAlgn="base" hangingPunct="0">
              <a:spcBef>
                <a:spcPct val="0"/>
              </a:spcBef>
              <a:spcAft>
                <a:spcPct val="0"/>
              </a:spcAft>
            </a:pPr>
            <a:endParaRPr lang="en-US" sz="675">
              <a:solidFill>
                <a:srgbClr val="000000"/>
              </a:solidFill>
              <a:latin typeface="Arial" charset="0"/>
              <a:ea typeface="MS PGothic" charset="0"/>
              <a:cs typeface="MS PGothic" charset="0"/>
            </a:endParaRPr>
          </a:p>
        </p:txBody>
      </p:sp>
      <p:sp>
        <p:nvSpPr>
          <p:cNvPr id="162" name="Rectangle 175"/>
          <p:cNvSpPr>
            <a:spLocks/>
          </p:cNvSpPr>
          <p:nvPr/>
        </p:nvSpPr>
        <p:spPr bwMode="auto">
          <a:xfrm>
            <a:off x="1197963" y="1667588"/>
            <a:ext cx="954887" cy="1212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algn="ctr" defTabSz="685800" fontAlgn="base">
              <a:spcBef>
                <a:spcPct val="0"/>
              </a:spcBef>
              <a:spcAft>
                <a:spcPct val="0"/>
              </a:spcAft>
            </a:pPr>
            <a:r>
              <a:rPr lang="en-US" altLang="en-US" sz="788" b="1" i="0" dirty="0">
                <a:solidFill>
                  <a:srgbClr val="000000"/>
                </a:solidFill>
                <a:latin typeface="Helvetica Neue Light" charset="0"/>
                <a:ea typeface="Helvetica Neue Light" charset="0"/>
                <a:cs typeface="Helvetica Neue Light" charset="0"/>
                <a:sym typeface="Source Sans Pro" charset="0"/>
              </a:rPr>
              <a:t>Creating</a:t>
            </a:r>
            <a:r>
              <a:rPr lang="en-US" altLang="en-US" sz="788" i="0" dirty="0">
                <a:solidFill>
                  <a:srgbClr val="000000"/>
                </a:solidFill>
                <a:latin typeface="Helvetica Neue Light" charset="0"/>
                <a:ea typeface="Helvetica Neue Light" charset="0"/>
                <a:cs typeface="Helvetica Neue Light" charset="0"/>
                <a:sym typeface="Source Sans Pro" charset="0"/>
              </a:rPr>
              <a:t> Examples</a:t>
            </a:r>
          </a:p>
        </p:txBody>
      </p:sp>
      <p:sp>
        <p:nvSpPr>
          <p:cNvPr id="163" name="Freeform 20"/>
          <p:cNvSpPr>
            <a:spLocks/>
          </p:cNvSpPr>
          <p:nvPr>
            <p:custDataLst>
              <p:tags r:id="rId2"/>
            </p:custDataLst>
          </p:nvPr>
        </p:nvSpPr>
        <p:spPr bwMode="gray">
          <a:xfrm rot="16200000" flipV="1">
            <a:off x="4206941" y="873988"/>
            <a:ext cx="46742" cy="1976849"/>
          </a:xfrm>
          <a:custGeom>
            <a:avLst/>
            <a:gdLst>
              <a:gd name="T0" fmla="*/ 0 w 115"/>
              <a:gd name="T1" fmla="*/ 0 h 1152"/>
              <a:gd name="T2" fmla="*/ 116647 w 115"/>
              <a:gd name="T3" fmla="*/ 0 h 1152"/>
              <a:gd name="T4" fmla="*/ 116647 w 115"/>
              <a:gd name="T5" fmla="*/ 400182 h 1152"/>
              <a:gd name="T6" fmla="*/ 206375 w 115"/>
              <a:gd name="T7" fmla="*/ 436563 h 1152"/>
              <a:gd name="T8" fmla="*/ 116647 w 115"/>
              <a:gd name="T9" fmla="*/ 472943 h 1152"/>
              <a:gd name="T10" fmla="*/ 116647 w 115"/>
              <a:gd name="T11" fmla="*/ 873125 h 1152"/>
              <a:gd name="T12" fmla="*/ 0 w 115"/>
              <a:gd name="T13" fmla="*/ 873125 h 1152"/>
              <a:gd name="T14" fmla="*/ 0 60000 65536"/>
              <a:gd name="T15" fmla="*/ 0 60000 65536"/>
              <a:gd name="T16" fmla="*/ 0 60000 65536"/>
              <a:gd name="T17" fmla="*/ 0 60000 65536"/>
              <a:gd name="T18" fmla="*/ 0 60000 65536"/>
              <a:gd name="T19" fmla="*/ 0 60000 65536"/>
              <a:gd name="T20" fmla="*/ 0 60000 65536"/>
              <a:gd name="T21" fmla="*/ 0 w 115"/>
              <a:gd name="T22" fmla="*/ 0 h 1152"/>
              <a:gd name="T23" fmla="*/ 115 w 115"/>
              <a:gd name="T24" fmla="*/ 1152 h 11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5" h="1152">
                <a:moveTo>
                  <a:pt x="0" y="0"/>
                </a:moveTo>
                <a:lnTo>
                  <a:pt x="65" y="0"/>
                </a:lnTo>
                <a:lnTo>
                  <a:pt x="65" y="528"/>
                </a:lnTo>
                <a:lnTo>
                  <a:pt x="115" y="576"/>
                </a:lnTo>
                <a:lnTo>
                  <a:pt x="65" y="624"/>
                </a:lnTo>
                <a:lnTo>
                  <a:pt x="65" y="1152"/>
                </a:lnTo>
                <a:lnTo>
                  <a:pt x="0" y="1152"/>
                </a:lnTo>
              </a:path>
            </a:pathLst>
          </a:custGeom>
          <a:noFill/>
          <a:ln w="9525" cap="flat" cmpd="sng">
            <a:solidFill>
              <a:schemeClr val="bg1">
                <a:lumMod val="75000"/>
              </a:schemeClr>
            </a:solidFill>
            <a:prstDash val="solid"/>
            <a:round/>
            <a:headEnd/>
            <a:tailEnd/>
          </a:ln>
          <a:extLst>
            <a:ext uri="{909E8E84-426E-40dd-AFC4-6F175D3DCCD1}">
              <a14:hiddenFill xmlns="" xmlns:a14="http://schemas.microsoft.com/office/drawing/2010/main">
                <a:solidFill>
                  <a:srgbClr val="FFFFFF"/>
                </a:solidFill>
              </a14:hiddenFill>
            </a:ext>
          </a:extLst>
        </p:spPr>
        <p:txBody>
          <a:bodyPr wrap="none" lIns="37969" tIns="19744" rIns="37969" bIns="19744" anchor="ctr"/>
          <a:lstStyle/>
          <a:p>
            <a:pPr defTabSz="685800" eaLnBrk="0" fontAlgn="base" hangingPunct="0">
              <a:spcBef>
                <a:spcPct val="0"/>
              </a:spcBef>
              <a:spcAft>
                <a:spcPct val="0"/>
              </a:spcAft>
            </a:pPr>
            <a:endParaRPr lang="en-US" sz="675">
              <a:solidFill>
                <a:srgbClr val="000000"/>
              </a:solidFill>
              <a:latin typeface="Arial" charset="0"/>
              <a:ea typeface="MS PGothic" charset="0"/>
              <a:cs typeface="MS PGothic" charset="0"/>
            </a:endParaRPr>
          </a:p>
        </p:txBody>
      </p:sp>
      <p:sp>
        <p:nvSpPr>
          <p:cNvPr id="164" name="Freeform 20"/>
          <p:cNvSpPr>
            <a:spLocks/>
          </p:cNvSpPr>
          <p:nvPr>
            <p:custDataLst>
              <p:tags r:id="rId3"/>
            </p:custDataLst>
          </p:nvPr>
        </p:nvSpPr>
        <p:spPr bwMode="gray">
          <a:xfrm rot="16200000" flipV="1">
            <a:off x="5741133" y="1388919"/>
            <a:ext cx="46742" cy="952387"/>
          </a:xfrm>
          <a:custGeom>
            <a:avLst/>
            <a:gdLst>
              <a:gd name="T0" fmla="*/ 0 w 115"/>
              <a:gd name="T1" fmla="*/ 0 h 1152"/>
              <a:gd name="T2" fmla="*/ 116647 w 115"/>
              <a:gd name="T3" fmla="*/ 0 h 1152"/>
              <a:gd name="T4" fmla="*/ 116647 w 115"/>
              <a:gd name="T5" fmla="*/ 400182 h 1152"/>
              <a:gd name="T6" fmla="*/ 206375 w 115"/>
              <a:gd name="T7" fmla="*/ 436563 h 1152"/>
              <a:gd name="T8" fmla="*/ 116647 w 115"/>
              <a:gd name="T9" fmla="*/ 472943 h 1152"/>
              <a:gd name="T10" fmla="*/ 116647 w 115"/>
              <a:gd name="T11" fmla="*/ 873125 h 1152"/>
              <a:gd name="T12" fmla="*/ 0 w 115"/>
              <a:gd name="T13" fmla="*/ 873125 h 1152"/>
              <a:gd name="T14" fmla="*/ 0 60000 65536"/>
              <a:gd name="T15" fmla="*/ 0 60000 65536"/>
              <a:gd name="T16" fmla="*/ 0 60000 65536"/>
              <a:gd name="T17" fmla="*/ 0 60000 65536"/>
              <a:gd name="T18" fmla="*/ 0 60000 65536"/>
              <a:gd name="T19" fmla="*/ 0 60000 65536"/>
              <a:gd name="T20" fmla="*/ 0 60000 65536"/>
              <a:gd name="T21" fmla="*/ 0 w 115"/>
              <a:gd name="T22" fmla="*/ 0 h 1152"/>
              <a:gd name="T23" fmla="*/ 115 w 115"/>
              <a:gd name="T24" fmla="*/ 1152 h 11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5" h="1152">
                <a:moveTo>
                  <a:pt x="0" y="0"/>
                </a:moveTo>
                <a:lnTo>
                  <a:pt x="65" y="0"/>
                </a:lnTo>
                <a:lnTo>
                  <a:pt x="65" y="528"/>
                </a:lnTo>
                <a:lnTo>
                  <a:pt x="115" y="576"/>
                </a:lnTo>
                <a:lnTo>
                  <a:pt x="65" y="624"/>
                </a:lnTo>
                <a:lnTo>
                  <a:pt x="65" y="1152"/>
                </a:lnTo>
                <a:lnTo>
                  <a:pt x="0" y="1152"/>
                </a:lnTo>
              </a:path>
            </a:pathLst>
          </a:custGeom>
          <a:noFill/>
          <a:ln w="9525" cap="flat" cmpd="sng">
            <a:solidFill>
              <a:schemeClr val="bg1">
                <a:lumMod val="75000"/>
              </a:schemeClr>
            </a:solidFill>
            <a:prstDash val="solid"/>
            <a:round/>
            <a:headEnd/>
            <a:tailEnd/>
          </a:ln>
          <a:extLst>
            <a:ext uri="{909E8E84-426E-40dd-AFC4-6F175D3DCCD1}">
              <a14:hiddenFill xmlns="" xmlns:a14="http://schemas.microsoft.com/office/drawing/2010/main">
                <a:solidFill>
                  <a:srgbClr val="FFFFFF"/>
                </a:solidFill>
              </a14:hiddenFill>
            </a:ext>
          </a:extLst>
        </p:spPr>
        <p:txBody>
          <a:bodyPr wrap="none" lIns="37969" tIns="19744" rIns="37969" bIns="19744" anchor="ctr"/>
          <a:lstStyle/>
          <a:p>
            <a:pPr defTabSz="685800" eaLnBrk="0" fontAlgn="base" hangingPunct="0">
              <a:spcBef>
                <a:spcPct val="0"/>
              </a:spcBef>
              <a:spcAft>
                <a:spcPct val="0"/>
              </a:spcAft>
            </a:pPr>
            <a:endParaRPr lang="en-US" sz="675">
              <a:solidFill>
                <a:srgbClr val="000000"/>
              </a:solidFill>
              <a:latin typeface="Arial" charset="0"/>
              <a:ea typeface="MS PGothic" charset="0"/>
              <a:cs typeface="MS PGothic" charset="0"/>
            </a:endParaRPr>
          </a:p>
        </p:txBody>
      </p:sp>
      <p:sp>
        <p:nvSpPr>
          <p:cNvPr id="165" name="Rectangle 175"/>
          <p:cNvSpPr>
            <a:spLocks/>
          </p:cNvSpPr>
          <p:nvPr/>
        </p:nvSpPr>
        <p:spPr bwMode="auto">
          <a:xfrm>
            <a:off x="3241887" y="1671144"/>
            <a:ext cx="1976849" cy="1212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algn="ctr" defTabSz="685800" fontAlgn="base">
              <a:spcBef>
                <a:spcPct val="0"/>
              </a:spcBef>
              <a:spcAft>
                <a:spcPct val="0"/>
              </a:spcAft>
            </a:pPr>
            <a:r>
              <a:rPr lang="en-US" altLang="en-US" sz="788" b="1" i="0" dirty="0">
                <a:solidFill>
                  <a:srgbClr val="000000"/>
                </a:solidFill>
                <a:latin typeface="Helvetica Neue Light" charset="0"/>
                <a:ea typeface="Helvetica Neue Light" charset="0"/>
                <a:cs typeface="Helvetica Neue Light" charset="0"/>
                <a:sym typeface="Source Sans Pro" charset="0"/>
              </a:rPr>
              <a:t>Automating</a:t>
            </a:r>
            <a:r>
              <a:rPr lang="en-US" altLang="en-US" sz="788" i="0" dirty="0">
                <a:solidFill>
                  <a:srgbClr val="000000"/>
                </a:solidFill>
                <a:latin typeface="Helvetica Neue Light" charset="0"/>
                <a:ea typeface="Helvetica Neue Light" charset="0"/>
                <a:cs typeface="Helvetica Neue Light" charset="0"/>
                <a:sym typeface="Source Sans Pro" charset="0"/>
              </a:rPr>
              <a:t> Data Science Workloads</a:t>
            </a:r>
          </a:p>
        </p:txBody>
      </p:sp>
      <p:sp>
        <p:nvSpPr>
          <p:cNvPr id="166" name="Rectangle 175"/>
          <p:cNvSpPr>
            <a:spLocks/>
          </p:cNvSpPr>
          <p:nvPr/>
        </p:nvSpPr>
        <p:spPr bwMode="auto">
          <a:xfrm>
            <a:off x="5288310" y="1671865"/>
            <a:ext cx="950255" cy="1212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algn="ctr" defTabSz="685800" fontAlgn="base">
              <a:spcBef>
                <a:spcPct val="0"/>
              </a:spcBef>
              <a:spcAft>
                <a:spcPct val="0"/>
              </a:spcAft>
            </a:pPr>
            <a:r>
              <a:rPr lang="en-US" altLang="en-US" sz="788" b="1" i="0" dirty="0">
                <a:solidFill>
                  <a:srgbClr val="000000"/>
                </a:solidFill>
                <a:latin typeface="Helvetica Neue Light" charset="0"/>
                <a:ea typeface="Helvetica Neue Light" charset="0"/>
                <a:cs typeface="Helvetica Neue Light" charset="0"/>
                <a:sym typeface="Source Sans Pro" charset="0"/>
              </a:rPr>
              <a:t>Scalable</a:t>
            </a:r>
            <a:r>
              <a:rPr lang="en-US" altLang="en-US" sz="788" i="0" dirty="0">
                <a:solidFill>
                  <a:srgbClr val="000000"/>
                </a:solidFill>
                <a:latin typeface="Helvetica Neue Light" charset="0"/>
                <a:ea typeface="Helvetica Neue Light" charset="0"/>
                <a:cs typeface="Helvetica Neue Light" charset="0"/>
                <a:sym typeface="Source Sans Pro" charset="0"/>
              </a:rPr>
              <a:t> Deployment</a:t>
            </a:r>
          </a:p>
        </p:txBody>
      </p:sp>
      <p:sp>
        <p:nvSpPr>
          <p:cNvPr id="167" name="Rectangle 175"/>
          <p:cNvSpPr>
            <a:spLocks/>
          </p:cNvSpPr>
          <p:nvPr/>
        </p:nvSpPr>
        <p:spPr bwMode="auto">
          <a:xfrm>
            <a:off x="3630243" y="2963798"/>
            <a:ext cx="1976849" cy="1212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algn="ctr" defTabSz="685800" fontAlgn="base">
              <a:spcBef>
                <a:spcPct val="0"/>
              </a:spcBef>
              <a:spcAft>
                <a:spcPct val="0"/>
              </a:spcAft>
            </a:pPr>
            <a:r>
              <a:rPr lang="en-US" altLang="en-US" sz="788" b="1" i="0" dirty="0">
                <a:solidFill>
                  <a:srgbClr val="BF0A13"/>
                </a:solidFill>
                <a:latin typeface="Helvetica Neue Light" charset="0"/>
                <a:ea typeface="Helvetica Neue Light" charset="0"/>
                <a:cs typeface="Helvetica Neue Light" charset="0"/>
                <a:sym typeface="Source Sans Pro" charset="0"/>
              </a:rPr>
              <a:t>Feedback </a:t>
            </a:r>
            <a:r>
              <a:rPr lang="en-US" altLang="en-US" sz="788" i="0" dirty="0">
                <a:solidFill>
                  <a:srgbClr val="BF0A13"/>
                </a:solidFill>
                <a:latin typeface="Helvetica Neue Light" charset="0"/>
                <a:ea typeface="Helvetica Neue Light" charset="0"/>
                <a:cs typeface="Helvetica Neue Light" charset="0"/>
                <a:sym typeface="Source Sans Pro" charset="0"/>
              </a:rPr>
              <a:t>Loop</a:t>
            </a:r>
          </a:p>
        </p:txBody>
      </p:sp>
      <p:sp>
        <p:nvSpPr>
          <p:cNvPr id="168" name="Rectangle 175"/>
          <p:cNvSpPr>
            <a:spLocks/>
          </p:cNvSpPr>
          <p:nvPr/>
        </p:nvSpPr>
        <p:spPr bwMode="auto">
          <a:xfrm>
            <a:off x="1300558" y="2531520"/>
            <a:ext cx="954887" cy="24250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marL="160735" indent="-160735" defTabSz="685800" fontAlgn="base">
              <a:spcBef>
                <a:spcPct val="0"/>
              </a:spcBef>
              <a:spcAft>
                <a:spcPct val="0"/>
              </a:spcAft>
              <a:buFont typeface="Wingdings" charset="2"/>
              <a:buChar char="§"/>
            </a:pPr>
            <a:r>
              <a:rPr lang="en-US" altLang="en-US" sz="788" i="0" dirty="0">
                <a:solidFill>
                  <a:srgbClr val="000000"/>
                </a:solidFill>
                <a:latin typeface="Helvetica Neue Light" charset="0"/>
                <a:ea typeface="Helvetica Neue Light" charset="0"/>
                <a:cs typeface="Helvetica Neue Light" charset="0"/>
                <a:sym typeface="Source Sans Pro" charset="0"/>
              </a:rPr>
              <a:t>Historical</a:t>
            </a:r>
          </a:p>
          <a:p>
            <a:pPr marL="160735" indent="-160735" defTabSz="685800" fontAlgn="base">
              <a:spcBef>
                <a:spcPct val="0"/>
              </a:spcBef>
              <a:spcAft>
                <a:spcPct val="0"/>
              </a:spcAft>
              <a:buFont typeface="Wingdings" charset="2"/>
              <a:buChar char="§"/>
            </a:pPr>
            <a:r>
              <a:rPr lang="en-US" altLang="en-US" sz="788" i="0" dirty="0">
                <a:solidFill>
                  <a:srgbClr val="000000"/>
                </a:solidFill>
                <a:latin typeface="Helvetica Neue Light" charset="0"/>
                <a:ea typeface="Helvetica Neue Light" charset="0"/>
                <a:cs typeface="Helvetica Neue Light" charset="0"/>
                <a:sym typeface="Source Sans Pro" charset="0"/>
              </a:rPr>
              <a:t>Streaming</a:t>
            </a:r>
          </a:p>
        </p:txBody>
      </p:sp>
      <p:sp>
        <p:nvSpPr>
          <p:cNvPr id="170" name="Rectangle 175"/>
          <p:cNvSpPr>
            <a:spLocks/>
          </p:cNvSpPr>
          <p:nvPr/>
        </p:nvSpPr>
        <p:spPr bwMode="auto">
          <a:xfrm>
            <a:off x="3238502" y="2567437"/>
            <a:ext cx="954887" cy="3637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marL="160735" indent="-160735" defTabSz="685800" fontAlgn="base">
              <a:spcBef>
                <a:spcPct val="0"/>
              </a:spcBef>
              <a:spcAft>
                <a:spcPct val="0"/>
              </a:spcAft>
              <a:buFont typeface="Wingdings" charset="2"/>
              <a:buChar char="§"/>
            </a:pPr>
            <a:r>
              <a:rPr lang="en-US" altLang="en-US" sz="788" i="0" dirty="0">
                <a:solidFill>
                  <a:srgbClr val="000000"/>
                </a:solidFill>
                <a:latin typeface="Helvetica Neue Light" charset="0"/>
                <a:ea typeface="Helvetica Neue Light" charset="0"/>
                <a:cs typeface="Helvetica Neue Light" charset="0"/>
                <a:sym typeface="Source Sans Pro" charset="0"/>
              </a:rPr>
              <a:t>Data visualization</a:t>
            </a:r>
          </a:p>
          <a:p>
            <a:pPr marL="160735" indent="-160735" defTabSz="685800" fontAlgn="base">
              <a:spcBef>
                <a:spcPct val="0"/>
              </a:spcBef>
              <a:spcAft>
                <a:spcPct val="0"/>
              </a:spcAft>
              <a:buFont typeface="Wingdings" charset="2"/>
              <a:buChar char="§"/>
            </a:pPr>
            <a:r>
              <a:rPr lang="en-US" altLang="en-US" sz="788" i="0" dirty="0">
                <a:solidFill>
                  <a:srgbClr val="000000"/>
                </a:solidFill>
                <a:latin typeface="Helvetica Neue Light" charset="0"/>
                <a:ea typeface="Helvetica Neue Light" charset="0"/>
                <a:cs typeface="Helvetica Neue Light" charset="0"/>
                <a:sym typeface="Source Sans Pro" charset="0"/>
              </a:rPr>
              <a:t>Feature transform and engineering</a:t>
            </a:r>
          </a:p>
        </p:txBody>
      </p:sp>
      <p:sp>
        <p:nvSpPr>
          <p:cNvPr id="172" name="Rectangle 175"/>
          <p:cNvSpPr>
            <a:spLocks/>
          </p:cNvSpPr>
          <p:nvPr/>
        </p:nvSpPr>
        <p:spPr bwMode="auto">
          <a:xfrm>
            <a:off x="4263406" y="2564088"/>
            <a:ext cx="954887" cy="24250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marL="160735" indent="-160735" defTabSz="685800" fontAlgn="base">
              <a:spcBef>
                <a:spcPct val="0"/>
              </a:spcBef>
              <a:spcAft>
                <a:spcPct val="0"/>
              </a:spcAft>
              <a:buFont typeface="Wingdings" charset="2"/>
              <a:buChar char="§"/>
            </a:pPr>
            <a:r>
              <a:rPr lang="en-US" altLang="en-US" sz="788" i="0" dirty="0">
                <a:solidFill>
                  <a:srgbClr val="000000"/>
                </a:solidFill>
                <a:latin typeface="Helvetica Neue Light" charset="0"/>
                <a:ea typeface="Helvetica Neue Light" charset="0"/>
                <a:cs typeface="Helvetica Neue Light" charset="0"/>
                <a:sym typeface="Source Sans Pro" charset="0"/>
              </a:rPr>
              <a:t>Model selection </a:t>
            </a:r>
            <a:br>
              <a:rPr lang="en-US" altLang="en-US" sz="788" i="0" dirty="0">
                <a:solidFill>
                  <a:srgbClr val="000000"/>
                </a:solidFill>
                <a:latin typeface="Helvetica Neue Light" charset="0"/>
                <a:ea typeface="Helvetica Neue Light" charset="0"/>
                <a:cs typeface="Helvetica Neue Light" charset="0"/>
                <a:sym typeface="Source Sans Pro" charset="0"/>
              </a:rPr>
            </a:br>
            <a:r>
              <a:rPr lang="en-US" altLang="en-US" sz="788" i="0" dirty="0">
                <a:solidFill>
                  <a:srgbClr val="000000"/>
                </a:solidFill>
                <a:latin typeface="Helvetica Neue Light" charset="0"/>
                <a:ea typeface="Helvetica Neue Light" charset="0"/>
                <a:cs typeface="Helvetica Neue Light" charset="0"/>
                <a:sym typeface="Source Sans Pro" charset="0"/>
              </a:rPr>
              <a:t>and evaluation</a:t>
            </a:r>
          </a:p>
        </p:txBody>
      </p:sp>
      <p:sp>
        <p:nvSpPr>
          <p:cNvPr id="173" name="Rectangle 175"/>
          <p:cNvSpPr>
            <a:spLocks/>
          </p:cNvSpPr>
          <p:nvPr/>
        </p:nvSpPr>
        <p:spPr bwMode="auto">
          <a:xfrm>
            <a:off x="5287566" y="2565921"/>
            <a:ext cx="954887" cy="3637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marL="160735" indent="-160735" defTabSz="685800" fontAlgn="base">
              <a:spcBef>
                <a:spcPct val="0"/>
              </a:spcBef>
              <a:spcAft>
                <a:spcPct val="0"/>
              </a:spcAft>
              <a:buFont typeface="Wingdings" charset="2"/>
              <a:buChar char="§"/>
            </a:pPr>
            <a:r>
              <a:rPr lang="en-US" altLang="en-US" sz="788" i="0" dirty="0">
                <a:solidFill>
                  <a:srgbClr val="000000"/>
                </a:solidFill>
                <a:latin typeface="Helvetica Neue Light" charset="0"/>
                <a:ea typeface="Helvetica Neue Light" charset="0"/>
                <a:cs typeface="Helvetica Neue Light" charset="0"/>
                <a:sym typeface="Source Sans Pro" charset="0"/>
              </a:rPr>
              <a:t>Pipelines, not </a:t>
            </a:r>
            <a:br>
              <a:rPr lang="en-US" altLang="en-US" sz="788" i="0" dirty="0">
                <a:solidFill>
                  <a:srgbClr val="000000"/>
                </a:solidFill>
                <a:latin typeface="Helvetica Neue Light" charset="0"/>
                <a:ea typeface="Helvetica Neue Light" charset="0"/>
                <a:cs typeface="Helvetica Neue Light" charset="0"/>
                <a:sym typeface="Source Sans Pro" charset="0"/>
              </a:rPr>
            </a:br>
            <a:r>
              <a:rPr lang="en-US" altLang="en-US" sz="788" i="0" dirty="0">
                <a:solidFill>
                  <a:srgbClr val="000000"/>
                </a:solidFill>
                <a:latin typeface="Helvetica Neue Light" charset="0"/>
                <a:ea typeface="Helvetica Neue Light" charset="0"/>
                <a:cs typeface="Helvetica Neue Light" charset="0"/>
                <a:sym typeface="Source Sans Pro" charset="0"/>
              </a:rPr>
              <a:t>only models</a:t>
            </a:r>
          </a:p>
          <a:p>
            <a:pPr marL="160735" indent="-160735" defTabSz="685800" fontAlgn="base">
              <a:spcBef>
                <a:spcPct val="0"/>
              </a:spcBef>
              <a:spcAft>
                <a:spcPct val="0"/>
              </a:spcAft>
              <a:buFont typeface="Wingdings" charset="2"/>
              <a:buChar char="§"/>
            </a:pPr>
            <a:r>
              <a:rPr lang="en-US" altLang="en-US" sz="788" i="0" dirty="0">
                <a:solidFill>
                  <a:srgbClr val="000000"/>
                </a:solidFill>
                <a:latin typeface="Helvetica Neue Light" charset="0"/>
                <a:ea typeface="Helvetica Neue Light" charset="0"/>
                <a:cs typeface="Helvetica Neue Light" charset="0"/>
                <a:sym typeface="Source Sans Pro" charset="0"/>
              </a:rPr>
              <a:t>Versioning</a:t>
            </a:r>
          </a:p>
        </p:txBody>
      </p:sp>
      <p:sp>
        <p:nvSpPr>
          <p:cNvPr id="174" name="Rectangle 175"/>
          <p:cNvSpPr>
            <a:spLocks/>
          </p:cNvSpPr>
          <p:nvPr/>
        </p:nvSpPr>
        <p:spPr bwMode="auto">
          <a:xfrm>
            <a:off x="6312959" y="2563155"/>
            <a:ext cx="954887" cy="4850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marL="160735" indent="-160735" defTabSz="685800" fontAlgn="base">
              <a:spcBef>
                <a:spcPct val="0"/>
              </a:spcBef>
              <a:spcAft>
                <a:spcPct val="0"/>
              </a:spcAft>
              <a:buFont typeface="Wingdings" charset="2"/>
              <a:buChar char="§"/>
            </a:pPr>
            <a:r>
              <a:rPr lang="en-US" altLang="en-US" sz="788" i="0" dirty="0">
                <a:solidFill>
                  <a:srgbClr val="000000"/>
                </a:solidFill>
                <a:latin typeface="Helvetica Neue Light" charset="0"/>
                <a:ea typeface="Helvetica Neue Light" charset="0"/>
                <a:cs typeface="Helvetica Neue Light" charset="0"/>
                <a:sym typeface="Source Sans Pro" charset="0"/>
              </a:rPr>
              <a:t>Predict when given new data</a:t>
            </a:r>
          </a:p>
          <a:p>
            <a:pPr marL="160735" indent="-160735" defTabSz="685800" fontAlgn="base">
              <a:spcBef>
                <a:spcPct val="0"/>
              </a:spcBef>
              <a:spcAft>
                <a:spcPct val="0"/>
              </a:spcAft>
              <a:buFont typeface="Wingdings" charset="2"/>
              <a:buChar char="§"/>
            </a:pPr>
            <a:r>
              <a:rPr lang="en-US" altLang="en-US" sz="788" i="0" dirty="0">
                <a:solidFill>
                  <a:srgbClr val="000000"/>
                </a:solidFill>
                <a:latin typeface="Helvetica Neue Light" charset="0"/>
                <a:ea typeface="Helvetica Neue Light" charset="0"/>
                <a:cs typeface="Helvetica Neue Light" charset="0"/>
                <a:sym typeface="Source Sans Pro" charset="0"/>
              </a:rPr>
              <a:t>Monitoring and </a:t>
            </a:r>
            <a:br>
              <a:rPr lang="en-US" altLang="en-US" sz="788" i="0" dirty="0">
                <a:solidFill>
                  <a:srgbClr val="000000"/>
                </a:solidFill>
                <a:latin typeface="Helvetica Neue Light" charset="0"/>
                <a:ea typeface="Helvetica Neue Light" charset="0"/>
                <a:cs typeface="Helvetica Neue Light" charset="0"/>
                <a:sym typeface="Source Sans Pro" charset="0"/>
              </a:rPr>
            </a:br>
            <a:r>
              <a:rPr lang="en-US" altLang="en-US" sz="788" i="0" dirty="0">
                <a:solidFill>
                  <a:srgbClr val="000000"/>
                </a:solidFill>
                <a:latin typeface="Helvetica Neue Light" charset="0"/>
                <a:ea typeface="Helvetica Neue Light" charset="0"/>
                <a:cs typeface="Helvetica Neue Light" charset="0"/>
                <a:sym typeface="Source Sans Pro" charset="0"/>
              </a:rPr>
              <a:t>live evaluation</a:t>
            </a:r>
          </a:p>
        </p:txBody>
      </p:sp>
      <p:cxnSp>
        <p:nvCxnSpPr>
          <p:cNvPr id="176" name="Straight Connector 175"/>
          <p:cNvCxnSpPr>
            <a:cxnSpLocks/>
          </p:cNvCxnSpPr>
          <p:nvPr/>
        </p:nvCxnSpPr>
        <p:spPr>
          <a:xfrm flipV="1">
            <a:off x="7428570" y="2212265"/>
            <a:ext cx="0" cy="943342"/>
          </a:xfrm>
          <a:prstGeom prst="line">
            <a:avLst/>
          </a:prstGeom>
          <a:noFill/>
          <a:ln w="38100" cap="flat">
            <a:solidFill>
              <a:srgbClr val="BF0A13"/>
            </a:solidFill>
            <a:prstDash val="sysDot"/>
            <a:miter lim="400000"/>
          </a:ln>
          <a:effectLst/>
          <a:sp3d/>
        </p:spPr>
        <p:style>
          <a:lnRef idx="0">
            <a:scrgbClr r="0" g="0" b="0"/>
          </a:lnRef>
          <a:fillRef idx="0">
            <a:scrgbClr r="0" g="0" b="0"/>
          </a:fillRef>
          <a:effectRef idx="0">
            <a:scrgbClr r="0" g="0" b="0"/>
          </a:effectRef>
          <a:fontRef idx="none"/>
        </p:style>
      </p:cxnSp>
      <p:sp>
        <p:nvSpPr>
          <p:cNvPr id="177" name="Freeform 20"/>
          <p:cNvSpPr>
            <a:spLocks/>
          </p:cNvSpPr>
          <p:nvPr>
            <p:custDataLst>
              <p:tags r:id="rId4"/>
            </p:custDataLst>
          </p:nvPr>
        </p:nvSpPr>
        <p:spPr bwMode="gray">
          <a:xfrm rot="16200000" flipV="1">
            <a:off x="6739888" y="1411982"/>
            <a:ext cx="46742" cy="905974"/>
          </a:xfrm>
          <a:custGeom>
            <a:avLst/>
            <a:gdLst>
              <a:gd name="T0" fmla="*/ 0 w 115"/>
              <a:gd name="T1" fmla="*/ 0 h 1152"/>
              <a:gd name="T2" fmla="*/ 116647 w 115"/>
              <a:gd name="T3" fmla="*/ 0 h 1152"/>
              <a:gd name="T4" fmla="*/ 116647 w 115"/>
              <a:gd name="T5" fmla="*/ 400182 h 1152"/>
              <a:gd name="T6" fmla="*/ 206375 w 115"/>
              <a:gd name="T7" fmla="*/ 436563 h 1152"/>
              <a:gd name="T8" fmla="*/ 116647 w 115"/>
              <a:gd name="T9" fmla="*/ 472943 h 1152"/>
              <a:gd name="T10" fmla="*/ 116647 w 115"/>
              <a:gd name="T11" fmla="*/ 873125 h 1152"/>
              <a:gd name="T12" fmla="*/ 0 w 115"/>
              <a:gd name="T13" fmla="*/ 873125 h 1152"/>
              <a:gd name="T14" fmla="*/ 0 60000 65536"/>
              <a:gd name="T15" fmla="*/ 0 60000 65536"/>
              <a:gd name="T16" fmla="*/ 0 60000 65536"/>
              <a:gd name="T17" fmla="*/ 0 60000 65536"/>
              <a:gd name="T18" fmla="*/ 0 60000 65536"/>
              <a:gd name="T19" fmla="*/ 0 60000 65536"/>
              <a:gd name="T20" fmla="*/ 0 60000 65536"/>
              <a:gd name="T21" fmla="*/ 0 w 115"/>
              <a:gd name="T22" fmla="*/ 0 h 1152"/>
              <a:gd name="T23" fmla="*/ 115 w 115"/>
              <a:gd name="T24" fmla="*/ 1152 h 11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5" h="1152">
                <a:moveTo>
                  <a:pt x="0" y="0"/>
                </a:moveTo>
                <a:lnTo>
                  <a:pt x="65" y="0"/>
                </a:lnTo>
                <a:lnTo>
                  <a:pt x="65" y="528"/>
                </a:lnTo>
                <a:lnTo>
                  <a:pt x="115" y="576"/>
                </a:lnTo>
                <a:lnTo>
                  <a:pt x="65" y="624"/>
                </a:lnTo>
                <a:lnTo>
                  <a:pt x="65" y="1152"/>
                </a:lnTo>
                <a:lnTo>
                  <a:pt x="0" y="1152"/>
                </a:lnTo>
              </a:path>
            </a:pathLst>
          </a:custGeom>
          <a:noFill/>
          <a:ln w="9525" cap="flat" cmpd="sng">
            <a:solidFill>
              <a:schemeClr val="bg1">
                <a:lumMod val="75000"/>
              </a:schemeClr>
            </a:solidFill>
            <a:prstDash val="solid"/>
            <a:round/>
            <a:headEnd/>
            <a:tailEnd/>
          </a:ln>
          <a:extLst>
            <a:ext uri="{909E8E84-426E-40dd-AFC4-6F175D3DCCD1}">
              <a14:hiddenFill xmlns="" xmlns:a14="http://schemas.microsoft.com/office/drawing/2010/main">
                <a:solidFill>
                  <a:srgbClr val="FFFFFF"/>
                </a:solidFill>
              </a14:hiddenFill>
            </a:ext>
          </a:extLst>
        </p:spPr>
        <p:txBody>
          <a:bodyPr wrap="none" lIns="37969" tIns="19744" rIns="37969" bIns="19744" anchor="ctr"/>
          <a:lstStyle/>
          <a:p>
            <a:pPr defTabSz="685800" eaLnBrk="0" fontAlgn="base" hangingPunct="0">
              <a:spcBef>
                <a:spcPct val="0"/>
              </a:spcBef>
              <a:spcAft>
                <a:spcPct val="0"/>
              </a:spcAft>
            </a:pPr>
            <a:endParaRPr lang="en-US" sz="675">
              <a:solidFill>
                <a:srgbClr val="000000"/>
              </a:solidFill>
              <a:latin typeface="Arial" charset="0"/>
              <a:ea typeface="MS PGothic" charset="0"/>
              <a:cs typeface="MS PGothic" charset="0"/>
            </a:endParaRPr>
          </a:p>
        </p:txBody>
      </p:sp>
      <p:sp>
        <p:nvSpPr>
          <p:cNvPr id="178" name="Rectangle 175"/>
          <p:cNvSpPr>
            <a:spLocks/>
          </p:cNvSpPr>
          <p:nvPr/>
        </p:nvSpPr>
        <p:spPr bwMode="auto">
          <a:xfrm>
            <a:off x="6288132" y="1574146"/>
            <a:ext cx="950255" cy="24250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a:defRPr i="1">
                <a:solidFill>
                  <a:schemeClr val="tx1"/>
                </a:solidFill>
                <a:latin typeface="Arial" panose="020B0604020202020204" pitchFamily="34" charset="0"/>
                <a:ea typeface="MS PGothic" panose="020B0600070205080204" pitchFamily="34" charset="-128"/>
              </a:defRPr>
            </a:lvl1pPr>
            <a:lvl2pPr marL="742950" indent="-285750">
              <a:defRPr i="1">
                <a:solidFill>
                  <a:schemeClr val="tx1"/>
                </a:solidFill>
                <a:latin typeface="Arial" panose="020B0604020202020204" pitchFamily="34" charset="0"/>
                <a:ea typeface="MS PGothic" panose="020B0600070205080204" pitchFamily="34" charset="-128"/>
              </a:defRPr>
            </a:lvl2pPr>
            <a:lvl3pPr marL="1143000" indent="-228600">
              <a:defRPr i="1">
                <a:solidFill>
                  <a:schemeClr val="tx1"/>
                </a:solidFill>
                <a:latin typeface="Arial" panose="020B0604020202020204" pitchFamily="34" charset="0"/>
                <a:ea typeface="MS PGothic" panose="020B0600070205080204" pitchFamily="34" charset="-128"/>
              </a:defRPr>
            </a:lvl3pPr>
            <a:lvl4pPr marL="1600200" indent="-228600">
              <a:defRPr i="1">
                <a:solidFill>
                  <a:schemeClr val="tx1"/>
                </a:solidFill>
                <a:latin typeface="Arial" panose="020B0604020202020204" pitchFamily="34" charset="0"/>
                <a:ea typeface="MS PGothic" panose="020B0600070205080204" pitchFamily="34" charset="-128"/>
              </a:defRPr>
            </a:lvl4pPr>
            <a:lvl5pPr marL="2057400" indent="-228600">
              <a:defRPr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MS PGothic" panose="020B0600070205080204" pitchFamily="34" charset="-128"/>
              </a:defRPr>
            </a:lvl9pPr>
          </a:lstStyle>
          <a:p>
            <a:pPr algn="ctr" defTabSz="685800" fontAlgn="base">
              <a:spcBef>
                <a:spcPct val="0"/>
              </a:spcBef>
              <a:spcAft>
                <a:spcPct val="0"/>
              </a:spcAft>
            </a:pPr>
            <a:r>
              <a:rPr lang="en-US" altLang="en-US" sz="788" i="0" dirty="0">
                <a:solidFill>
                  <a:srgbClr val="000000"/>
                </a:solidFill>
                <a:latin typeface="Helvetica Neue Light" charset="0"/>
                <a:ea typeface="Helvetica Neue Light" charset="0"/>
                <a:cs typeface="Helvetica Neue Light" charset="0"/>
                <a:sym typeface="Source Sans Pro" charset="0"/>
              </a:rPr>
              <a:t>Models </a:t>
            </a:r>
            <a:br>
              <a:rPr lang="en-US" altLang="en-US" sz="788" i="0" dirty="0">
                <a:solidFill>
                  <a:srgbClr val="000000"/>
                </a:solidFill>
                <a:latin typeface="Helvetica Neue Light" charset="0"/>
                <a:ea typeface="Helvetica Neue Light" charset="0"/>
                <a:cs typeface="Helvetica Neue Light" charset="0"/>
                <a:sym typeface="Source Sans Pro" charset="0"/>
              </a:rPr>
            </a:br>
            <a:r>
              <a:rPr lang="en-US" altLang="en-US" sz="788" b="1" i="0" dirty="0">
                <a:solidFill>
                  <a:srgbClr val="000000"/>
                </a:solidFill>
                <a:latin typeface="Helvetica Neue Light" charset="0"/>
                <a:ea typeface="Helvetica Neue Light" charset="0"/>
                <a:cs typeface="Helvetica Neue Light" charset="0"/>
                <a:sym typeface="Source Sans Pro" charset="0"/>
              </a:rPr>
              <a:t>lose</a:t>
            </a:r>
            <a:r>
              <a:rPr lang="en-US" altLang="en-US" sz="788" i="0" dirty="0">
                <a:solidFill>
                  <a:srgbClr val="000000"/>
                </a:solidFill>
                <a:latin typeface="Helvetica Neue Light" charset="0"/>
                <a:ea typeface="Helvetica Neue Light" charset="0"/>
                <a:cs typeface="Helvetica Neue Light" charset="0"/>
                <a:sym typeface="Source Sans Pro" charset="0"/>
              </a:rPr>
              <a:t> accuracy</a:t>
            </a:r>
          </a:p>
        </p:txBody>
      </p:sp>
      <p:cxnSp>
        <p:nvCxnSpPr>
          <p:cNvPr id="113" name="Straight Connector 112"/>
          <p:cNvCxnSpPr/>
          <p:nvPr/>
        </p:nvCxnSpPr>
        <p:spPr>
          <a:xfrm>
            <a:off x="3213167" y="1225933"/>
            <a:ext cx="4048724" cy="0"/>
          </a:xfrm>
          <a:prstGeom prst="line">
            <a:avLst/>
          </a:prstGeom>
          <a:noFill/>
          <a:ln w="127000" cap="flat">
            <a:solidFill>
              <a:srgbClr val="248B82"/>
            </a:solidFill>
            <a:prstDash val="solid"/>
            <a:miter lim="400000"/>
          </a:ln>
          <a:effectLst/>
          <a:sp3d/>
        </p:spPr>
        <p:style>
          <a:lnRef idx="0">
            <a:scrgbClr r="0" g="0" b="0"/>
          </a:lnRef>
          <a:fillRef idx="0">
            <a:scrgbClr r="0" g="0" b="0"/>
          </a:fillRef>
          <a:effectRef idx="0">
            <a:scrgbClr r="0" g="0" b="0"/>
          </a:effectRef>
          <a:fontRef idx="none"/>
        </p:style>
      </p:cxnSp>
      <p:cxnSp>
        <p:nvCxnSpPr>
          <p:cNvPr id="119" name="Straight Connector 118"/>
          <p:cNvCxnSpPr/>
          <p:nvPr/>
        </p:nvCxnSpPr>
        <p:spPr>
          <a:xfrm>
            <a:off x="2222425" y="1430771"/>
            <a:ext cx="3030466" cy="0"/>
          </a:xfrm>
          <a:prstGeom prst="line">
            <a:avLst/>
          </a:prstGeom>
          <a:noFill/>
          <a:ln w="127000" cap="flat">
            <a:solidFill>
              <a:srgbClr val="06446B"/>
            </a:solidFill>
            <a:prstDash val="solid"/>
            <a:miter lim="400000"/>
          </a:ln>
          <a:effectLst/>
          <a:sp3d/>
        </p:spPr>
        <p:style>
          <a:lnRef idx="0">
            <a:scrgbClr r="0" g="0" b="0"/>
          </a:lnRef>
          <a:fillRef idx="0">
            <a:scrgbClr r="0" g="0" b="0"/>
          </a:fillRef>
          <a:effectRef idx="0">
            <a:scrgbClr r="0" g="0" b="0"/>
          </a:effectRef>
          <a:fontRef idx="none"/>
        </p:style>
      </p:cxnSp>
      <p:cxnSp>
        <p:nvCxnSpPr>
          <p:cNvPr id="120" name="Straight Connector 119"/>
          <p:cNvCxnSpPr/>
          <p:nvPr/>
        </p:nvCxnSpPr>
        <p:spPr>
          <a:xfrm>
            <a:off x="1229384" y="1428889"/>
            <a:ext cx="923467" cy="5489"/>
          </a:xfrm>
          <a:prstGeom prst="line">
            <a:avLst/>
          </a:prstGeom>
          <a:noFill/>
          <a:ln w="127000" cap="flat">
            <a:solidFill>
              <a:srgbClr val="6578C6"/>
            </a:solidFill>
            <a:prstDash val="solid"/>
            <a:miter lim="400000"/>
          </a:ln>
          <a:effectLst/>
          <a:sp3d/>
        </p:spPr>
        <p:style>
          <a:lnRef idx="0">
            <a:scrgbClr r="0" g="0" b="0"/>
          </a:lnRef>
          <a:fillRef idx="0">
            <a:scrgbClr r="0" g="0" b="0"/>
          </a:fillRef>
          <a:effectRef idx="0">
            <a:scrgbClr r="0" g="0" b="0"/>
          </a:effectRef>
          <a:fontRef idx="none"/>
        </p:style>
      </p:cxnSp>
      <p:sp>
        <p:nvSpPr>
          <p:cNvPr id="121" name="Rounded Rectangle 120"/>
          <p:cNvSpPr/>
          <p:nvPr/>
        </p:nvSpPr>
        <p:spPr>
          <a:xfrm>
            <a:off x="3307973" y="1313184"/>
            <a:ext cx="922515" cy="235973"/>
          </a:xfrm>
          <a:prstGeom prst="roundRect">
            <a:avLst>
              <a:gd name="adj" fmla="val 50000"/>
            </a:avLst>
          </a:prstGeom>
          <a:solidFill>
            <a:srgbClr val="06446B"/>
          </a:solidFill>
          <a:ln>
            <a:solidFill>
              <a:srgbClr val="06446B"/>
            </a:solidFill>
          </a:ln>
          <a:effectLst>
            <a:outerShdw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0" tIns="0" rIns="0" bIns="0" numCol="1" spcCol="38100" rtlCol="0" anchor="ctr">
            <a:noAutofit/>
          </a:bodyPr>
          <a:lstStyle/>
          <a:p>
            <a:pPr algn="ctr" defTabSz="232172" eaLnBrk="0" hangingPunct="0"/>
            <a:r>
              <a:rPr lang="en-US" sz="675" dirty="0">
                <a:solidFill>
                  <a:srgbClr val="FFFFFF"/>
                </a:solidFill>
                <a:latin typeface="Helvetica Neue Light" charset="0"/>
                <a:ea typeface="Helvetica Neue Light" charset="0"/>
                <a:cs typeface="Helvetica Neue Light" charset="0"/>
                <a:sym typeface="Helvetica Light"/>
              </a:rPr>
              <a:t>Data Scientists</a:t>
            </a:r>
          </a:p>
          <a:p>
            <a:pPr algn="ctr" defTabSz="232172" eaLnBrk="0" hangingPunct="0"/>
            <a:r>
              <a:rPr lang="en-US" sz="675" dirty="0">
                <a:solidFill>
                  <a:srgbClr val="FFFFFF"/>
                </a:solidFill>
                <a:latin typeface="Helvetica Neue Light" charset="0"/>
                <a:ea typeface="Helvetica Neue Light" charset="0"/>
                <a:cs typeface="Helvetica Neue Light" charset="0"/>
              </a:rPr>
              <a:t>+ Researchers</a:t>
            </a:r>
            <a:endParaRPr lang="en-US" sz="675" dirty="0">
              <a:solidFill>
                <a:srgbClr val="FFFFFF"/>
              </a:solidFill>
              <a:latin typeface="Helvetica Neue Light" charset="0"/>
              <a:ea typeface="Helvetica Neue Light" charset="0"/>
              <a:cs typeface="Helvetica Neue Light" charset="0"/>
              <a:sym typeface="Helvetica Light"/>
            </a:endParaRPr>
          </a:p>
        </p:txBody>
      </p:sp>
      <p:sp>
        <p:nvSpPr>
          <p:cNvPr id="122" name="Rounded Rectangle 121"/>
          <p:cNvSpPr/>
          <p:nvPr/>
        </p:nvSpPr>
        <p:spPr>
          <a:xfrm>
            <a:off x="4894279" y="1107946"/>
            <a:ext cx="1101658" cy="235973"/>
          </a:xfrm>
          <a:prstGeom prst="roundRect">
            <a:avLst>
              <a:gd name="adj" fmla="val 50000"/>
            </a:avLst>
          </a:prstGeom>
          <a:solidFill>
            <a:srgbClr val="248B82"/>
          </a:solidFill>
          <a:ln>
            <a:solidFill>
              <a:srgbClr val="248B82"/>
            </a:solidFill>
          </a:ln>
          <a:effectLst>
            <a:outerShdw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0" tIns="0" rIns="0" bIns="0" numCol="1" spcCol="38100" rtlCol="0" anchor="ctr">
            <a:noAutofit/>
          </a:bodyPr>
          <a:lstStyle/>
          <a:p>
            <a:pPr algn="ctr" defTabSz="232172" eaLnBrk="0" hangingPunct="0"/>
            <a:r>
              <a:rPr lang="en-US" sz="675" dirty="0">
                <a:solidFill>
                  <a:srgbClr val="FFFFFF"/>
                </a:solidFill>
                <a:latin typeface="Helvetica Neue Light" charset="0"/>
                <a:ea typeface="Helvetica Neue Light" charset="0"/>
                <a:cs typeface="Helvetica Neue Light" charset="0"/>
                <a:sym typeface="Helvetica Light"/>
              </a:rPr>
              <a:t>ML Engineers</a:t>
            </a:r>
          </a:p>
          <a:p>
            <a:pPr algn="ctr" defTabSz="232172" eaLnBrk="0" hangingPunct="0"/>
            <a:r>
              <a:rPr lang="en-US" sz="675" dirty="0">
                <a:solidFill>
                  <a:srgbClr val="FFFFFF"/>
                </a:solidFill>
                <a:latin typeface="Helvetica Neue Light" charset="0"/>
                <a:ea typeface="Helvetica Neue Light" charset="0"/>
                <a:cs typeface="Helvetica Neue Light" charset="0"/>
              </a:rPr>
              <a:t>+ Production Engineers</a:t>
            </a:r>
            <a:endParaRPr lang="en-US" sz="675" dirty="0">
              <a:solidFill>
                <a:srgbClr val="FFFFFF"/>
              </a:solidFill>
              <a:latin typeface="Helvetica Neue Light" charset="0"/>
              <a:ea typeface="Helvetica Neue Light" charset="0"/>
              <a:cs typeface="Helvetica Neue Light" charset="0"/>
              <a:sym typeface="Helvetica Light"/>
            </a:endParaRPr>
          </a:p>
        </p:txBody>
      </p:sp>
      <p:sp>
        <p:nvSpPr>
          <p:cNvPr id="123" name="Rounded Rectangle 122"/>
          <p:cNvSpPr/>
          <p:nvPr/>
        </p:nvSpPr>
        <p:spPr>
          <a:xfrm>
            <a:off x="1417259" y="1313184"/>
            <a:ext cx="534635" cy="235973"/>
          </a:xfrm>
          <a:prstGeom prst="roundRect">
            <a:avLst>
              <a:gd name="adj" fmla="val 50000"/>
            </a:avLst>
          </a:prstGeom>
          <a:solidFill>
            <a:srgbClr val="6578C6"/>
          </a:solidFill>
          <a:ln>
            <a:solidFill>
              <a:srgbClr val="6578C6"/>
            </a:solidFill>
          </a:ln>
          <a:effectLst>
            <a:outerShdw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0" tIns="0" rIns="0" bIns="0" numCol="1" spcCol="38100" rtlCol="0" anchor="ctr">
            <a:noAutofit/>
          </a:bodyPr>
          <a:lstStyle/>
          <a:p>
            <a:pPr algn="ctr" defTabSz="232172" eaLnBrk="0" hangingPunct="0"/>
            <a:r>
              <a:rPr lang="en-US" sz="675" dirty="0">
                <a:solidFill>
                  <a:srgbClr val="FFFFFF"/>
                </a:solidFill>
                <a:latin typeface="Helvetica Neue Light" charset="0"/>
                <a:ea typeface="Helvetica Neue Light" charset="0"/>
                <a:cs typeface="Helvetica Neue Light" charset="0"/>
                <a:sym typeface="Helvetica Light"/>
              </a:rPr>
              <a:t>Data</a:t>
            </a:r>
          </a:p>
          <a:p>
            <a:pPr algn="ctr" defTabSz="232172" eaLnBrk="0" hangingPunct="0"/>
            <a:r>
              <a:rPr lang="en-US" sz="675" dirty="0">
                <a:solidFill>
                  <a:srgbClr val="FFFFFF"/>
                </a:solidFill>
                <a:latin typeface="Helvetica Neue Light" charset="0"/>
                <a:ea typeface="Helvetica Neue Light" charset="0"/>
                <a:cs typeface="Helvetica Neue Light" charset="0"/>
                <a:sym typeface="Helvetica Light"/>
              </a:rPr>
              <a:t>Engineers</a:t>
            </a:r>
          </a:p>
        </p:txBody>
      </p:sp>
      <p:sp>
        <p:nvSpPr>
          <p:cNvPr id="4" name="Title 3">
            <a:extLst>
              <a:ext uri="{FF2B5EF4-FFF2-40B4-BE49-F238E27FC236}">
                <a16:creationId xmlns:a16="http://schemas.microsoft.com/office/drawing/2014/main" id="{808D0DBC-CCC1-4F2A-A46F-2626D38681FB}"/>
              </a:ext>
            </a:extLst>
          </p:cNvPr>
          <p:cNvSpPr>
            <a:spLocks noGrp="1"/>
          </p:cNvSpPr>
          <p:nvPr>
            <p:ph type="title"/>
          </p:nvPr>
        </p:nvSpPr>
        <p:spPr/>
        <p:txBody>
          <a:bodyPr/>
          <a:lstStyle/>
          <a:p>
            <a:r>
              <a:rPr lang="en-US" dirty="0"/>
              <a:t>Machine Learning workflow</a:t>
            </a:r>
            <a:endParaRPr lang="en-GB" dirty="0"/>
          </a:p>
        </p:txBody>
      </p:sp>
    </p:spTree>
    <p:extLst>
      <p:ext uri="{BB962C8B-B14F-4D97-AF65-F5344CB8AC3E}">
        <p14:creationId xmlns:p14="http://schemas.microsoft.com/office/powerpoint/2010/main" val="1736492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A8374-1726-4B20-925F-DB88D389B202}"/>
              </a:ext>
            </a:extLst>
          </p:cNvPr>
          <p:cNvSpPr>
            <a:spLocks noGrp="1"/>
          </p:cNvSpPr>
          <p:nvPr>
            <p:ph type="title"/>
          </p:nvPr>
        </p:nvSpPr>
        <p:spPr/>
        <p:txBody>
          <a:bodyPr/>
          <a:lstStyle/>
          <a:p>
            <a:r>
              <a:rPr lang="en-US" dirty="0"/>
              <a:t>IBM Watson Machine Learning</a:t>
            </a:r>
            <a:endParaRPr lang="en-GB" dirty="0"/>
          </a:p>
        </p:txBody>
      </p:sp>
      <p:sp>
        <p:nvSpPr>
          <p:cNvPr id="4" name="Content Placeholder 3">
            <a:extLst>
              <a:ext uri="{FF2B5EF4-FFF2-40B4-BE49-F238E27FC236}">
                <a16:creationId xmlns:a16="http://schemas.microsoft.com/office/drawing/2014/main" id="{3E2EEB80-FD3D-454B-A5BB-4129CB3C2A7D}"/>
              </a:ext>
            </a:extLst>
          </p:cNvPr>
          <p:cNvSpPr>
            <a:spLocks noGrp="1"/>
          </p:cNvSpPr>
          <p:nvPr>
            <p:ph idx="1"/>
          </p:nvPr>
        </p:nvSpPr>
        <p:spPr/>
        <p:txBody>
          <a:bodyPr/>
          <a:lstStyle/>
          <a:p>
            <a:r>
              <a:rPr lang="en-GB" dirty="0"/>
              <a:t>IBM Watson Machine Learning is an IBM Cloud service</a:t>
            </a:r>
          </a:p>
          <a:p>
            <a:r>
              <a:rPr lang="en-GB" dirty="0"/>
              <a:t>Enables the two fundamental operations of machine learning</a:t>
            </a:r>
          </a:p>
          <a:p>
            <a:pPr lvl="1"/>
            <a:r>
              <a:rPr lang="en-GB" b="1" dirty="0"/>
              <a:t>Training</a:t>
            </a:r>
            <a:r>
              <a:rPr lang="en-GB" dirty="0"/>
              <a:t> is the process of refining an algorithm so that it can learn from a data set. The output of this operation is called a model. A model encompasses the learned coefficients of mathematical expressions.</a:t>
            </a:r>
          </a:p>
          <a:p>
            <a:pPr lvl="1"/>
            <a:r>
              <a:rPr lang="en-GB" b="1" dirty="0"/>
              <a:t>Scoring</a:t>
            </a:r>
            <a:r>
              <a:rPr lang="en-GB" dirty="0"/>
              <a:t> is the operation of predicting an outcome by using a trained model. The output of the scoring operation is another data set containing predicted values.</a:t>
            </a:r>
          </a:p>
          <a:p>
            <a:r>
              <a:rPr lang="en-US" dirty="0"/>
              <a:t>Watson Studio adds the convenience of p</a:t>
            </a:r>
            <a:r>
              <a:rPr lang="en-GB" dirty="0" err="1"/>
              <a:t>roviding</a:t>
            </a:r>
            <a:r>
              <a:rPr lang="en-GB" dirty="0"/>
              <a:t>:</a:t>
            </a:r>
          </a:p>
          <a:p>
            <a:pPr lvl="1"/>
            <a:r>
              <a:rPr lang="en-GB" dirty="0"/>
              <a:t>A guided model training setup</a:t>
            </a:r>
          </a:p>
          <a:p>
            <a:pPr lvl="1"/>
            <a:r>
              <a:rPr lang="en-US" dirty="0"/>
              <a:t>A</a:t>
            </a:r>
            <a:r>
              <a:rPr lang="en-GB" dirty="0"/>
              <a:t> managed scoring deployment environment</a:t>
            </a:r>
          </a:p>
          <a:p>
            <a:pPr lvl="2"/>
            <a:r>
              <a:rPr lang="en-GB" dirty="0"/>
              <a:t>Deploy models to REST scoring API or Batch scheduling</a:t>
            </a:r>
          </a:p>
          <a:p>
            <a:pPr lvl="2"/>
            <a:r>
              <a:rPr lang="en-GB" dirty="0"/>
              <a:t>Evaluate and retrain models automatically</a:t>
            </a:r>
          </a:p>
          <a:p>
            <a:pPr lvl="1"/>
            <a:endParaRPr lang="en-GB" dirty="0"/>
          </a:p>
          <a:p>
            <a:endParaRPr lang="en-GB" dirty="0"/>
          </a:p>
          <a:p>
            <a:endParaRPr lang="en-GB" dirty="0"/>
          </a:p>
        </p:txBody>
      </p:sp>
    </p:spTree>
    <p:extLst>
      <p:ext uri="{BB962C8B-B14F-4D97-AF65-F5344CB8AC3E}">
        <p14:creationId xmlns:p14="http://schemas.microsoft.com/office/powerpoint/2010/main" val="14441010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A2717-BA19-49A9-8B48-6A4FD4F3297F}"/>
              </a:ext>
            </a:extLst>
          </p:cNvPr>
          <p:cNvSpPr>
            <a:spLocks noGrp="1"/>
          </p:cNvSpPr>
          <p:nvPr>
            <p:ph type="title"/>
          </p:nvPr>
        </p:nvSpPr>
        <p:spPr/>
        <p:txBody>
          <a:bodyPr/>
          <a:lstStyle/>
          <a:p>
            <a:r>
              <a:rPr lang="en-US" dirty="0"/>
              <a:t>Some basic ML techniques of Data Science</a:t>
            </a:r>
            <a:endParaRPr lang="en-GB" dirty="0"/>
          </a:p>
        </p:txBody>
      </p:sp>
      <p:sp>
        <p:nvSpPr>
          <p:cNvPr id="3" name="Content Placeholder 2">
            <a:extLst>
              <a:ext uri="{FF2B5EF4-FFF2-40B4-BE49-F238E27FC236}">
                <a16:creationId xmlns:a16="http://schemas.microsoft.com/office/drawing/2014/main" id="{E0A2139E-1BFF-4530-BC51-A8DC394DDE88}"/>
              </a:ext>
            </a:extLst>
          </p:cNvPr>
          <p:cNvSpPr>
            <a:spLocks noGrp="1"/>
          </p:cNvSpPr>
          <p:nvPr>
            <p:ph idx="1"/>
          </p:nvPr>
        </p:nvSpPr>
        <p:spPr/>
        <p:txBody>
          <a:bodyPr/>
          <a:lstStyle/>
          <a:p>
            <a:r>
              <a:rPr lang="en-US" dirty="0"/>
              <a:t>Before getting into the Labs, we will explore some of the base Data Science techniques</a:t>
            </a:r>
          </a:p>
          <a:p>
            <a:pPr lvl="1"/>
            <a:r>
              <a:rPr lang="en-US" dirty="0"/>
              <a:t>Regression</a:t>
            </a:r>
          </a:p>
          <a:p>
            <a:pPr lvl="1"/>
            <a:r>
              <a:rPr lang="en-US" dirty="0"/>
              <a:t>Clustering</a:t>
            </a:r>
          </a:p>
          <a:p>
            <a:pPr lvl="1"/>
            <a:r>
              <a:rPr lang="en-US" dirty="0"/>
              <a:t>Classification</a:t>
            </a:r>
          </a:p>
          <a:p>
            <a:pPr lvl="1"/>
            <a:endParaRPr lang="en-GB" dirty="0"/>
          </a:p>
        </p:txBody>
      </p:sp>
    </p:spTree>
    <p:extLst>
      <p:ext uri="{BB962C8B-B14F-4D97-AF65-F5344CB8AC3E}">
        <p14:creationId xmlns:p14="http://schemas.microsoft.com/office/powerpoint/2010/main" val="1961271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lvl="1"/>
            <a:r>
              <a:rPr lang="en-US" b="1" dirty="0"/>
              <a:t>Regression</a:t>
            </a:r>
          </a:p>
          <a:p>
            <a:pPr lvl="2"/>
            <a:r>
              <a:rPr lang="en-US" dirty="0"/>
              <a:t>Prediction of a variable from the data </a:t>
            </a:r>
          </a:p>
          <a:p>
            <a:pPr lvl="2"/>
            <a:r>
              <a:rPr lang="en-US" i="1" dirty="0"/>
              <a:t>Example: learn to predict house price from past house sales data</a:t>
            </a:r>
            <a:endParaRPr lang="en-US" dirty="0"/>
          </a:p>
          <a:p>
            <a:pPr lvl="1"/>
            <a:r>
              <a:rPr lang="en-US" b="1" dirty="0"/>
              <a:t>Classification</a:t>
            </a:r>
          </a:p>
          <a:p>
            <a:pPr lvl="2"/>
            <a:r>
              <a:rPr lang="en-US" dirty="0"/>
              <a:t>Assigning a predefined class to data records </a:t>
            </a:r>
          </a:p>
          <a:p>
            <a:pPr lvl="2"/>
            <a:r>
              <a:rPr lang="en-US" i="1" dirty="0"/>
              <a:t>Example: learn to detect fraud in credit card transactions from past fraud and transaction logs</a:t>
            </a:r>
          </a:p>
          <a:p>
            <a:pPr lvl="1"/>
            <a:r>
              <a:rPr lang="en-US" b="1" dirty="0"/>
              <a:t>Generation</a:t>
            </a:r>
          </a:p>
          <a:p>
            <a:pPr lvl="2"/>
            <a:r>
              <a:rPr lang="en-US" dirty="0"/>
              <a:t>Producing new data</a:t>
            </a:r>
          </a:p>
          <a:p>
            <a:pPr lvl="2"/>
            <a:r>
              <a:rPr lang="en-US" i="1" dirty="0"/>
              <a:t>Example: learn how to respond to email from pairs of &lt;email </a:t>
            </a:r>
            <a:r>
              <a:rPr lang="fr-FR" i="1" dirty="0"/>
              <a:t>, </a:t>
            </a:r>
            <a:r>
              <a:rPr lang="en-US" i="1" dirty="0"/>
              <a:t> response&gt;</a:t>
            </a:r>
          </a:p>
          <a:p>
            <a:pPr lvl="2"/>
            <a:r>
              <a:rPr lang="en-US" i="1" dirty="0"/>
              <a:t>Example: learn how to translate from one language to another language from existing translations</a:t>
            </a:r>
          </a:p>
          <a:p>
            <a:endParaRPr lang="en-US" dirty="0"/>
          </a:p>
        </p:txBody>
      </p:sp>
      <p:sp>
        <p:nvSpPr>
          <p:cNvPr id="3" name="Title 2"/>
          <p:cNvSpPr>
            <a:spLocks noGrp="1"/>
          </p:cNvSpPr>
          <p:nvPr>
            <p:ph type="title"/>
          </p:nvPr>
        </p:nvSpPr>
        <p:spPr/>
        <p:txBody>
          <a:bodyPr/>
          <a:lstStyle/>
          <a:p>
            <a:r>
              <a:rPr lang="en-US" dirty="0"/>
              <a:t>Supervised Learning:</a:t>
            </a:r>
            <a:br>
              <a:rPr lang="en-US" dirty="0"/>
            </a:br>
            <a:r>
              <a:rPr lang="en-US" dirty="0"/>
              <a:t>Learning with a labelled training set</a:t>
            </a:r>
          </a:p>
        </p:txBody>
      </p:sp>
      <p:pic>
        <p:nvPicPr>
          <p:cNvPr id="5" name="Picture 4"/>
          <p:cNvPicPr>
            <a:picLocks noChangeAspect="1"/>
          </p:cNvPicPr>
          <p:nvPr/>
        </p:nvPicPr>
        <p:blipFill>
          <a:blip r:embed="rId2"/>
          <a:stretch>
            <a:fillRect/>
          </a:stretch>
        </p:blipFill>
        <p:spPr>
          <a:xfrm>
            <a:off x="331839" y="3157639"/>
            <a:ext cx="5174344" cy="1681781"/>
          </a:xfrm>
          <a:prstGeom prst="rect">
            <a:avLst/>
          </a:prstGeom>
        </p:spPr>
      </p:pic>
    </p:spTree>
    <p:extLst>
      <p:ext uri="{BB962C8B-B14F-4D97-AF65-F5344CB8AC3E}">
        <p14:creationId xmlns:p14="http://schemas.microsoft.com/office/powerpoint/2010/main" val="8256458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64319" y="1042987"/>
            <a:ext cx="8479631" cy="2623406"/>
          </a:xfrm>
        </p:spPr>
        <p:txBody>
          <a:bodyPr>
            <a:normAutofit/>
          </a:bodyPr>
          <a:lstStyle/>
          <a:p>
            <a:pPr lvl="1"/>
            <a:r>
              <a:rPr lang="en-US" b="1" dirty="0"/>
              <a:t>Clustering</a:t>
            </a:r>
          </a:p>
          <a:p>
            <a:pPr lvl="2"/>
            <a:r>
              <a:rPr lang="en-US" dirty="0"/>
              <a:t>Splitting records into groups based on similarity</a:t>
            </a:r>
            <a:br>
              <a:rPr lang="en-US" dirty="0"/>
            </a:br>
            <a:r>
              <a:rPr lang="en-US" i="1" dirty="0"/>
              <a:t>Example: cluster similar documents based on text content</a:t>
            </a:r>
            <a:endParaRPr lang="en-US" dirty="0"/>
          </a:p>
          <a:p>
            <a:pPr lvl="1"/>
            <a:r>
              <a:rPr lang="en-US" b="1" dirty="0"/>
              <a:t>Association Learning</a:t>
            </a:r>
          </a:p>
          <a:p>
            <a:pPr lvl="2"/>
            <a:r>
              <a:rPr lang="en-US" dirty="0"/>
              <a:t>Seeing what often appears together with what</a:t>
            </a:r>
            <a:br>
              <a:rPr lang="en-US" dirty="0"/>
            </a:br>
            <a:r>
              <a:rPr lang="en-US" i="1" dirty="0"/>
              <a:t>Example: Learn which products are sold together from past sales</a:t>
            </a:r>
            <a:endParaRPr lang="en-US" dirty="0"/>
          </a:p>
          <a:p>
            <a:pPr lvl="1"/>
            <a:r>
              <a:rPr lang="en-US" b="1" dirty="0"/>
              <a:t>Anomaly Detection</a:t>
            </a:r>
          </a:p>
          <a:p>
            <a:pPr lvl="2"/>
            <a:r>
              <a:rPr lang="en-US" dirty="0"/>
              <a:t>Identify which records are far from all other records</a:t>
            </a:r>
            <a:br>
              <a:rPr lang="en-US" dirty="0"/>
            </a:br>
            <a:r>
              <a:rPr lang="en-US" i="1" dirty="0"/>
              <a:t>Example: Detect which behaviors are different from the norm</a:t>
            </a:r>
            <a:endParaRPr lang="en-US" dirty="0"/>
          </a:p>
        </p:txBody>
      </p:sp>
      <p:sp>
        <p:nvSpPr>
          <p:cNvPr id="3" name="Title 2"/>
          <p:cNvSpPr>
            <a:spLocks noGrp="1"/>
          </p:cNvSpPr>
          <p:nvPr>
            <p:ph type="title"/>
          </p:nvPr>
        </p:nvSpPr>
        <p:spPr/>
        <p:txBody>
          <a:bodyPr/>
          <a:lstStyle/>
          <a:p>
            <a:r>
              <a:rPr lang="en-US" dirty="0"/>
              <a:t>Unsupervised learning</a:t>
            </a:r>
            <a:br>
              <a:rPr lang="en-US" dirty="0"/>
            </a:br>
            <a:r>
              <a:rPr lang="en-US" dirty="0"/>
              <a:t>Discovering patterns in unlabeled data</a:t>
            </a:r>
          </a:p>
        </p:txBody>
      </p:sp>
      <p:pic>
        <p:nvPicPr>
          <p:cNvPr id="4" name="Picture 3"/>
          <p:cNvPicPr>
            <a:picLocks noChangeAspect="1"/>
          </p:cNvPicPr>
          <p:nvPr/>
        </p:nvPicPr>
        <p:blipFill>
          <a:blip r:embed="rId2"/>
          <a:stretch>
            <a:fillRect/>
          </a:stretch>
        </p:blipFill>
        <p:spPr>
          <a:xfrm>
            <a:off x="1637070" y="2999505"/>
            <a:ext cx="5405284" cy="1870098"/>
          </a:xfrm>
          <a:prstGeom prst="rect">
            <a:avLst/>
          </a:prstGeom>
        </p:spPr>
      </p:pic>
    </p:spTree>
    <p:extLst>
      <p:ext uri="{BB962C8B-B14F-4D97-AF65-F5344CB8AC3E}">
        <p14:creationId xmlns:p14="http://schemas.microsoft.com/office/powerpoint/2010/main" val="1738697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CAD10-88CD-4493-8CD5-4C9FEB64574B}"/>
              </a:ext>
            </a:extLst>
          </p:cNvPr>
          <p:cNvSpPr>
            <a:spLocks noGrp="1"/>
          </p:cNvSpPr>
          <p:nvPr>
            <p:ph type="title"/>
          </p:nvPr>
        </p:nvSpPr>
        <p:spPr/>
        <p:txBody>
          <a:bodyPr/>
          <a:lstStyle/>
          <a:p>
            <a:r>
              <a:rPr lang="fr-FR" dirty="0" err="1"/>
              <a:t>Regression</a:t>
            </a:r>
            <a:endParaRPr lang="en-GB" dirty="0"/>
          </a:p>
        </p:txBody>
      </p:sp>
      <p:sp>
        <p:nvSpPr>
          <p:cNvPr id="3" name="Content Placeholder 2">
            <a:extLst>
              <a:ext uri="{FF2B5EF4-FFF2-40B4-BE49-F238E27FC236}">
                <a16:creationId xmlns:a16="http://schemas.microsoft.com/office/drawing/2014/main" id="{AFFDB954-1357-4A77-856A-630E1235D668}"/>
              </a:ext>
            </a:extLst>
          </p:cNvPr>
          <p:cNvSpPr>
            <a:spLocks noGrp="1"/>
          </p:cNvSpPr>
          <p:nvPr>
            <p:ph idx="1"/>
          </p:nvPr>
        </p:nvSpPr>
        <p:spPr>
          <a:xfrm>
            <a:off x="335450" y="808080"/>
            <a:ext cx="8506046" cy="3896525"/>
          </a:xfrm>
        </p:spPr>
        <p:txBody>
          <a:bodyPr/>
          <a:lstStyle/>
          <a:p>
            <a:r>
              <a:rPr lang="fr-FR" dirty="0" err="1"/>
              <a:t>Linear</a:t>
            </a:r>
            <a:r>
              <a:rPr lang="fr-FR" dirty="0"/>
              <a:t> </a:t>
            </a:r>
            <a:r>
              <a:rPr lang="fr-FR" dirty="0" err="1"/>
              <a:t>Regression</a:t>
            </a:r>
            <a:endParaRPr lang="fr-FR" dirty="0"/>
          </a:p>
          <a:p>
            <a:pPr lvl="1"/>
            <a:r>
              <a:rPr lang="fr-FR" dirty="0" err="1"/>
              <a:t>Find</a:t>
            </a:r>
            <a:r>
              <a:rPr lang="fr-FR" dirty="0"/>
              <a:t> the line </a:t>
            </a:r>
            <a:r>
              <a:rPr lang="fr-FR" dirty="0" err="1"/>
              <a:t>which</a:t>
            </a:r>
            <a:r>
              <a:rPr lang="fr-FR" dirty="0"/>
              <a:t> best </a:t>
            </a:r>
            <a:r>
              <a:rPr lang="fr-FR" dirty="0" err="1"/>
              <a:t>represents</a:t>
            </a:r>
            <a:r>
              <a:rPr lang="fr-FR" dirty="0"/>
              <a:t> (</a:t>
            </a:r>
            <a:r>
              <a:rPr lang="fr-FR" dirty="0" err="1"/>
              <a:t>fits</a:t>
            </a:r>
            <a:r>
              <a:rPr lang="fr-FR" dirty="0"/>
              <a:t>)</a:t>
            </a:r>
            <a:br>
              <a:rPr lang="fr-FR"/>
            </a:br>
            <a:r>
              <a:rPr lang="fr-FR"/>
              <a:t>the</a:t>
            </a:r>
            <a:r>
              <a:rPr lang="fr-FR" dirty="0"/>
              <a:t> </a:t>
            </a:r>
            <a:r>
              <a:rPr lang="fr-FR"/>
              <a:t>training </a:t>
            </a:r>
            <a:r>
              <a:rPr lang="fr-FR" dirty="0"/>
              <a:t>set</a:t>
            </a:r>
          </a:p>
          <a:p>
            <a:pPr lvl="1"/>
            <a:r>
              <a:rPr lang="fr-FR" dirty="0"/>
              <a:t>Once </a:t>
            </a:r>
            <a:r>
              <a:rPr lang="fr-FR" dirty="0" err="1"/>
              <a:t>trained</a:t>
            </a:r>
            <a:r>
              <a:rPr lang="fr-FR" dirty="0"/>
              <a:t>, the value of b’ for a </a:t>
            </a:r>
            <a:r>
              <a:rPr lang="fr-FR" dirty="0" err="1"/>
              <a:t>given</a:t>
            </a:r>
            <a:r>
              <a:rPr lang="fr-FR" dirty="0"/>
              <a:t> a’</a:t>
            </a:r>
            <a:br>
              <a:rPr lang="fr-FR" dirty="0"/>
            </a:br>
            <a:r>
              <a:rPr lang="fr-FR" dirty="0"/>
              <a:t>can </a:t>
            </a:r>
            <a:r>
              <a:rPr lang="fr-FR" dirty="0" err="1"/>
              <a:t>be</a:t>
            </a:r>
            <a:r>
              <a:rPr lang="fr-FR" dirty="0"/>
              <a:t> </a:t>
            </a:r>
            <a:r>
              <a:rPr lang="fr-FR" dirty="0" err="1"/>
              <a:t>found</a:t>
            </a:r>
            <a:r>
              <a:rPr lang="fr-FR" dirty="0"/>
              <a:t> on the </a:t>
            </a:r>
            <a:r>
              <a:rPr lang="fr-FR" dirty="0" err="1"/>
              <a:t>regression</a:t>
            </a:r>
            <a:r>
              <a:rPr lang="fr-FR" dirty="0"/>
              <a:t> line </a:t>
            </a:r>
          </a:p>
          <a:p>
            <a:r>
              <a:rPr lang="fr-FR" dirty="0"/>
              <a:t>Example:</a:t>
            </a:r>
          </a:p>
          <a:p>
            <a:pPr lvl="1"/>
            <a:r>
              <a:rPr lang="fr-FR" dirty="0" err="1"/>
              <a:t>Houses</a:t>
            </a:r>
            <a:r>
              <a:rPr lang="fr-FR" dirty="0"/>
              <a:t> </a:t>
            </a:r>
            <a:r>
              <a:rPr lang="fr-FR" dirty="0" err="1"/>
              <a:t>price</a:t>
            </a:r>
            <a:r>
              <a:rPr lang="fr-FR" dirty="0"/>
              <a:t> </a:t>
            </a:r>
            <a:r>
              <a:rPr lang="fr-FR" dirty="0" err="1"/>
              <a:t>wrt</a:t>
            </a:r>
            <a:r>
              <a:rPr lang="fr-FR" dirty="0"/>
              <a:t> surface, #</a:t>
            </a:r>
            <a:r>
              <a:rPr lang="fr-FR" dirty="0" err="1"/>
              <a:t>bedrooms</a:t>
            </a:r>
            <a:r>
              <a:rPr lang="fr-FR" dirty="0"/>
              <a:t>, </a:t>
            </a:r>
            <a:r>
              <a:rPr lang="fr-FR" dirty="0" err="1"/>
              <a:t>neighboorhood</a:t>
            </a:r>
            <a:endParaRPr lang="fr-FR" dirty="0"/>
          </a:p>
          <a:p>
            <a:pPr lvl="1"/>
            <a:endParaRPr lang="fr-FR" dirty="0"/>
          </a:p>
          <a:p>
            <a:r>
              <a:rPr lang="fr-FR" dirty="0" err="1"/>
              <a:t>Finding</a:t>
            </a:r>
            <a:r>
              <a:rPr lang="fr-FR" dirty="0"/>
              <a:t> the </a:t>
            </a:r>
            <a:r>
              <a:rPr lang="fr-FR" dirty="0" err="1"/>
              <a:t>regression</a:t>
            </a:r>
            <a:r>
              <a:rPr lang="fr-FR" dirty="0"/>
              <a:t> line coefficients:</a:t>
            </a:r>
          </a:p>
          <a:p>
            <a:pPr lvl="1"/>
            <a:r>
              <a:rPr lang="fr-FR" dirty="0"/>
              <a:t>Gradient </a:t>
            </a:r>
            <a:r>
              <a:rPr lang="fr-FR" dirty="0" err="1"/>
              <a:t>descent</a:t>
            </a:r>
            <a:r>
              <a:rPr lang="fr-FR" dirty="0"/>
              <a:t> </a:t>
            </a:r>
            <a:r>
              <a:rPr lang="fr-FR" dirty="0" err="1"/>
              <a:t>method</a:t>
            </a:r>
            <a:endParaRPr lang="fr-FR" dirty="0"/>
          </a:p>
          <a:p>
            <a:pPr lvl="2"/>
            <a:r>
              <a:rPr lang="fr-FR" dirty="0" err="1"/>
              <a:t>Regression</a:t>
            </a:r>
            <a:r>
              <a:rPr lang="fr-FR" dirty="0"/>
              <a:t> line </a:t>
            </a:r>
            <a:r>
              <a:rPr lang="fr-FR" dirty="0" err="1"/>
              <a:t>equation</a:t>
            </a:r>
            <a:r>
              <a:rPr lang="fr-FR" dirty="0"/>
              <a:t> </a:t>
            </a:r>
            <a:r>
              <a:rPr lang="fr-FR" dirty="0" err="1"/>
              <a:t>found</a:t>
            </a:r>
            <a:r>
              <a:rPr lang="fr-FR" dirty="0"/>
              <a:t> by ‘trial and </a:t>
            </a:r>
            <a:r>
              <a:rPr lang="fr-FR" dirty="0" err="1"/>
              <a:t>error</a:t>
            </a:r>
            <a:r>
              <a:rPr lang="fr-FR" dirty="0"/>
              <a:t>’ </a:t>
            </a:r>
          </a:p>
          <a:p>
            <a:pPr lvl="2"/>
            <a:r>
              <a:rPr lang="fr-FR" dirty="0" err="1"/>
              <a:t>Minimizing</a:t>
            </a:r>
            <a:r>
              <a:rPr lang="fr-FR" dirty="0"/>
              <a:t> the </a:t>
            </a:r>
            <a:r>
              <a:rPr lang="fr-FR" dirty="0" err="1"/>
              <a:t>error</a:t>
            </a:r>
            <a:r>
              <a:rPr lang="fr-FR" dirty="0"/>
              <a:t> (</a:t>
            </a:r>
            <a:r>
              <a:rPr lang="fr-FR" dirty="0" err="1"/>
              <a:t>avg</a:t>
            </a:r>
            <a:r>
              <a:rPr lang="fr-FR" dirty="0"/>
              <a:t> distance </a:t>
            </a:r>
            <a:r>
              <a:rPr lang="fr-FR" dirty="0" err="1"/>
              <a:t>from</a:t>
            </a:r>
            <a:r>
              <a:rPr lang="fr-FR" dirty="0"/>
              <a:t> line)</a:t>
            </a:r>
            <a:endParaRPr lang="en-GB" dirty="0"/>
          </a:p>
        </p:txBody>
      </p:sp>
      <p:sp>
        <p:nvSpPr>
          <p:cNvPr id="5" name="Oval 4">
            <a:extLst>
              <a:ext uri="{FF2B5EF4-FFF2-40B4-BE49-F238E27FC236}">
                <a16:creationId xmlns:a16="http://schemas.microsoft.com/office/drawing/2014/main" id="{A95548A6-CBFC-44F2-8FE8-D550EAB420AF}"/>
              </a:ext>
            </a:extLst>
          </p:cNvPr>
          <p:cNvSpPr/>
          <p:nvPr/>
        </p:nvSpPr>
        <p:spPr>
          <a:xfrm>
            <a:off x="7171388" y="614514"/>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 name="Oval 5">
            <a:extLst>
              <a:ext uri="{FF2B5EF4-FFF2-40B4-BE49-F238E27FC236}">
                <a16:creationId xmlns:a16="http://schemas.microsoft.com/office/drawing/2014/main" id="{11E1FF33-F46B-4AE5-A5BB-AAE7FAC60B9B}"/>
              </a:ext>
            </a:extLst>
          </p:cNvPr>
          <p:cNvSpPr/>
          <p:nvPr/>
        </p:nvSpPr>
        <p:spPr>
          <a:xfrm>
            <a:off x="6515223" y="1297923"/>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 name="Oval 6">
            <a:extLst>
              <a:ext uri="{FF2B5EF4-FFF2-40B4-BE49-F238E27FC236}">
                <a16:creationId xmlns:a16="http://schemas.microsoft.com/office/drawing/2014/main" id="{EFDD16D5-19E1-4A48-98D6-E601A5DEDE29}"/>
              </a:ext>
            </a:extLst>
          </p:cNvPr>
          <p:cNvSpPr/>
          <p:nvPr/>
        </p:nvSpPr>
        <p:spPr>
          <a:xfrm>
            <a:off x="6885639" y="56072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8" name="Oval 7">
            <a:extLst>
              <a:ext uri="{FF2B5EF4-FFF2-40B4-BE49-F238E27FC236}">
                <a16:creationId xmlns:a16="http://schemas.microsoft.com/office/drawing/2014/main" id="{3576A374-EFD6-469A-9432-5D9D541E642B}"/>
              </a:ext>
            </a:extLst>
          </p:cNvPr>
          <p:cNvSpPr/>
          <p:nvPr/>
        </p:nvSpPr>
        <p:spPr>
          <a:xfrm>
            <a:off x="5573879" y="157840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9" name="Oval 8">
            <a:extLst>
              <a:ext uri="{FF2B5EF4-FFF2-40B4-BE49-F238E27FC236}">
                <a16:creationId xmlns:a16="http://schemas.microsoft.com/office/drawing/2014/main" id="{F9B11677-2F87-4329-84BC-D1CCFDF4AD3A}"/>
              </a:ext>
            </a:extLst>
          </p:cNvPr>
          <p:cNvSpPr/>
          <p:nvPr/>
        </p:nvSpPr>
        <p:spPr>
          <a:xfrm>
            <a:off x="5850410" y="1181755"/>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0" name="Oval 9">
            <a:extLst>
              <a:ext uri="{FF2B5EF4-FFF2-40B4-BE49-F238E27FC236}">
                <a16:creationId xmlns:a16="http://schemas.microsoft.com/office/drawing/2014/main" id="{B9A61DAC-93F1-4516-81C8-D1F820216A03}"/>
              </a:ext>
            </a:extLst>
          </p:cNvPr>
          <p:cNvSpPr/>
          <p:nvPr/>
        </p:nvSpPr>
        <p:spPr>
          <a:xfrm>
            <a:off x="5728970" y="1450323"/>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1" name="Oval 10">
            <a:extLst>
              <a:ext uri="{FF2B5EF4-FFF2-40B4-BE49-F238E27FC236}">
                <a16:creationId xmlns:a16="http://schemas.microsoft.com/office/drawing/2014/main" id="{DEB8A3E0-FDA3-42C1-9A17-508F36490C39}"/>
              </a:ext>
            </a:extLst>
          </p:cNvPr>
          <p:cNvSpPr/>
          <p:nvPr/>
        </p:nvSpPr>
        <p:spPr>
          <a:xfrm>
            <a:off x="6021071" y="87721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2" name="Oval 11">
            <a:extLst>
              <a:ext uri="{FF2B5EF4-FFF2-40B4-BE49-F238E27FC236}">
                <a16:creationId xmlns:a16="http://schemas.microsoft.com/office/drawing/2014/main" id="{BC3BFCE2-E49C-4DB5-B659-CEE116AEC12A}"/>
              </a:ext>
            </a:extLst>
          </p:cNvPr>
          <p:cNvSpPr/>
          <p:nvPr/>
        </p:nvSpPr>
        <p:spPr>
          <a:xfrm>
            <a:off x="6334535" y="941208"/>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3" name="Oval 12">
            <a:extLst>
              <a:ext uri="{FF2B5EF4-FFF2-40B4-BE49-F238E27FC236}">
                <a16:creationId xmlns:a16="http://schemas.microsoft.com/office/drawing/2014/main" id="{53650FE8-47C6-4CE2-BBC2-6DED466A02A8}"/>
              </a:ext>
            </a:extLst>
          </p:cNvPr>
          <p:cNvSpPr/>
          <p:nvPr/>
        </p:nvSpPr>
        <p:spPr>
          <a:xfrm>
            <a:off x="5924672" y="1677945"/>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4" name="Oval 13">
            <a:extLst>
              <a:ext uri="{FF2B5EF4-FFF2-40B4-BE49-F238E27FC236}">
                <a16:creationId xmlns:a16="http://schemas.microsoft.com/office/drawing/2014/main" id="{CFC79926-2768-425E-A4D6-F2A5F617F5C2}"/>
              </a:ext>
            </a:extLst>
          </p:cNvPr>
          <p:cNvSpPr/>
          <p:nvPr/>
        </p:nvSpPr>
        <p:spPr>
          <a:xfrm>
            <a:off x="6691876" y="576913"/>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5" name="Oval 14">
            <a:extLst>
              <a:ext uri="{FF2B5EF4-FFF2-40B4-BE49-F238E27FC236}">
                <a16:creationId xmlns:a16="http://schemas.microsoft.com/office/drawing/2014/main" id="{EE07AB55-CCBC-43C2-9CB2-5D9F4BC0F5D2}"/>
              </a:ext>
            </a:extLst>
          </p:cNvPr>
          <p:cNvSpPr/>
          <p:nvPr/>
        </p:nvSpPr>
        <p:spPr>
          <a:xfrm>
            <a:off x="6455956" y="64909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6" name="Oval 15">
            <a:extLst>
              <a:ext uri="{FF2B5EF4-FFF2-40B4-BE49-F238E27FC236}">
                <a16:creationId xmlns:a16="http://schemas.microsoft.com/office/drawing/2014/main" id="{EB232B18-4A0A-40CA-9A00-4572AE056055}"/>
              </a:ext>
            </a:extLst>
          </p:cNvPr>
          <p:cNvSpPr/>
          <p:nvPr/>
        </p:nvSpPr>
        <p:spPr>
          <a:xfrm>
            <a:off x="6719965" y="1056570"/>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7" name="Oval 16">
            <a:extLst>
              <a:ext uri="{FF2B5EF4-FFF2-40B4-BE49-F238E27FC236}">
                <a16:creationId xmlns:a16="http://schemas.microsoft.com/office/drawing/2014/main" id="{89AB9476-8E6D-4577-BFA6-B76A72E9282A}"/>
              </a:ext>
            </a:extLst>
          </p:cNvPr>
          <p:cNvSpPr/>
          <p:nvPr/>
        </p:nvSpPr>
        <p:spPr>
          <a:xfrm>
            <a:off x="5877137" y="1914753"/>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8" name="Oval 17">
            <a:extLst>
              <a:ext uri="{FF2B5EF4-FFF2-40B4-BE49-F238E27FC236}">
                <a16:creationId xmlns:a16="http://schemas.microsoft.com/office/drawing/2014/main" id="{822410F8-EAB8-4266-B8B3-6E8E22746BDE}"/>
              </a:ext>
            </a:extLst>
          </p:cNvPr>
          <p:cNvSpPr/>
          <p:nvPr/>
        </p:nvSpPr>
        <p:spPr>
          <a:xfrm>
            <a:off x="6963956" y="85074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9" name="Oval 18">
            <a:extLst>
              <a:ext uri="{FF2B5EF4-FFF2-40B4-BE49-F238E27FC236}">
                <a16:creationId xmlns:a16="http://schemas.microsoft.com/office/drawing/2014/main" id="{F819837E-DEA9-49C4-942C-606B283D2F12}"/>
              </a:ext>
            </a:extLst>
          </p:cNvPr>
          <p:cNvSpPr/>
          <p:nvPr/>
        </p:nvSpPr>
        <p:spPr>
          <a:xfrm>
            <a:off x="6334535" y="1408815"/>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0" name="Oval 19">
            <a:extLst>
              <a:ext uri="{FF2B5EF4-FFF2-40B4-BE49-F238E27FC236}">
                <a16:creationId xmlns:a16="http://schemas.microsoft.com/office/drawing/2014/main" id="{D3878F25-AA34-4C30-8A5A-8629A256CD10}"/>
              </a:ext>
            </a:extLst>
          </p:cNvPr>
          <p:cNvSpPr/>
          <p:nvPr/>
        </p:nvSpPr>
        <p:spPr>
          <a:xfrm>
            <a:off x="6146832" y="1165876"/>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1" name="Oval 20">
            <a:extLst>
              <a:ext uri="{FF2B5EF4-FFF2-40B4-BE49-F238E27FC236}">
                <a16:creationId xmlns:a16="http://schemas.microsoft.com/office/drawing/2014/main" id="{15972945-5994-4511-9A7B-F75D1F471671}"/>
              </a:ext>
            </a:extLst>
          </p:cNvPr>
          <p:cNvSpPr/>
          <p:nvPr/>
        </p:nvSpPr>
        <p:spPr>
          <a:xfrm>
            <a:off x="6547942" y="88884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2" name="Oval 21">
            <a:extLst>
              <a:ext uri="{FF2B5EF4-FFF2-40B4-BE49-F238E27FC236}">
                <a16:creationId xmlns:a16="http://schemas.microsoft.com/office/drawing/2014/main" id="{092321AA-3FEC-44D7-9D23-EA4E70D570A7}"/>
              </a:ext>
            </a:extLst>
          </p:cNvPr>
          <p:cNvSpPr/>
          <p:nvPr/>
        </p:nvSpPr>
        <p:spPr>
          <a:xfrm>
            <a:off x="6122096" y="1468318"/>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cxnSp>
        <p:nvCxnSpPr>
          <p:cNvPr id="23" name="Straight Arrow Connector 22">
            <a:extLst>
              <a:ext uri="{FF2B5EF4-FFF2-40B4-BE49-F238E27FC236}">
                <a16:creationId xmlns:a16="http://schemas.microsoft.com/office/drawing/2014/main" id="{4910FEB8-52AE-4680-BD74-7828A75ADCD7}"/>
              </a:ext>
            </a:extLst>
          </p:cNvPr>
          <p:cNvCxnSpPr>
            <a:cxnSpLocks/>
          </p:cNvCxnSpPr>
          <p:nvPr/>
        </p:nvCxnSpPr>
        <p:spPr>
          <a:xfrm flipV="1">
            <a:off x="5345279" y="514079"/>
            <a:ext cx="0" cy="1732743"/>
          </a:xfrm>
          <a:prstGeom prst="straightConnector1">
            <a:avLst/>
          </a:prstGeom>
          <a:ln>
            <a:solidFill>
              <a:schemeClr val="tx2"/>
            </a:solidFill>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22A78F27-C993-4E63-B232-D1B547F3E81F}"/>
              </a:ext>
            </a:extLst>
          </p:cNvPr>
          <p:cNvCxnSpPr>
            <a:cxnSpLocks/>
          </p:cNvCxnSpPr>
          <p:nvPr/>
        </p:nvCxnSpPr>
        <p:spPr>
          <a:xfrm>
            <a:off x="5366808" y="2246822"/>
            <a:ext cx="2459943" cy="0"/>
          </a:xfrm>
          <a:prstGeom prst="straightConnector1">
            <a:avLst/>
          </a:prstGeom>
          <a:ln>
            <a:solidFill>
              <a:schemeClr val="tx2"/>
            </a:solidFill>
            <a:tailEnd type="triangle"/>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F45096AE-E345-430E-A585-777F25E5C698}"/>
              </a:ext>
            </a:extLst>
          </p:cNvPr>
          <p:cNvCxnSpPr>
            <a:cxnSpLocks/>
          </p:cNvCxnSpPr>
          <p:nvPr/>
        </p:nvCxnSpPr>
        <p:spPr>
          <a:xfrm flipV="1">
            <a:off x="5507689" y="454411"/>
            <a:ext cx="1727200" cy="1612743"/>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964F5028-94E9-4621-A7EC-9660D9A4E457}"/>
              </a:ext>
            </a:extLst>
          </p:cNvPr>
          <p:cNvSpPr txBox="1"/>
          <p:nvPr/>
        </p:nvSpPr>
        <p:spPr>
          <a:xfrm>
            <a:off x="7804945" y="2112367"/>
            <a:ext cx="284599" cy="369332"/>
          </a:xfrm>
          <a:prstGeom prst="rect">
            <a:avLst/>
          </a:prstGeom>
          <a:noFill/>
        </p:spPr>
        <p:txBody>
          <a:bodyPr wrap="square" rtlCol="0">
            <a:spAutoFit/>
          </a:bodyPr>
          <a:lstStyle/>
          <a:p>
            <a:r>
              <a:rPr lang="en-US" dirty="0"/>
              <a:t>a</a:t>
            </a:r>
            <a:endParaRPr lang="en-GB" dirty="0"/>
          </a:p>
        </p:txBody>
      </p:sp>
      <p:sp>
        <p:nvSpPr>
          <p:cNvPr id="32" name="TextBox 31">
            <a:extLst>
              <a:ext uri="{FF2B5EF4-FFF2-40B4-BE49-F238E27FC236}">
                <a16:creationId xmlns:a16="http://schemas.microsoft.com/office/drawing/2014/main" id="{BBE092A5-1D40-4D77-84D0-86EC72341A25}"/>
              </a:ext>
            </a:extLst>
          </p:cNvPr>
          <p:cNvSpPr txBox="1"/>
          <p:nvPr/>
        </p:nvSpPr>
        <p:spPr>
          <a:xfrm>
            <a:off x="5029811" y="354977"/>
            <a:ext cx="284599" cy="369332"/>
          </a:xfrm>
          <a:prstGeom prst="rect">
            <a:avLst/>
          </a:prstGeom>
          <a:noFill/>
        </p:spPr>
        <p:txBody>
          <a:bodyPr wrap="square" rtlCol="0">
            <a:spAutoFit/>
          </a:bodyPr>
          <a:lstStyle/>
          <a:p>
            <a:r>
              <a:rPr lang="en-US" dirty="0"/>
              <a:t>b</a:t>
            </a:r>
            <a:endParaRPr lang="en-GB" dirty="0"/>
          </a:p>
        </p:txBody>
      </p:sp>
      <p:cxnSp>
        <p:nvCxnSpPr>
          <p:cNvPr id="40" name="Straight Connector 39">
            <a:extLst>
              <a:ext uri="{FF2B5EF4-FFF2-40B4-BE49-F238E27FC236}">
                <a16:creationId xmlns:a16="http://schemas.microsoft.com/office/drawing/2014/main" id="{79E4D537-87A7-432D-8345-D665FDAB73C9}"/>
              </a:ext>
            </a:extLst>
          </p:cNvPr>
          <p:cNvCxnSpPr/>
          <p:nvPr/>
        </p:nvCxnSpPr>
        <p:spPr>
          <a:xfrm flipV="1">
            <a:off x="6599890" y="1093608"/>
            <a:ext cx="0" cy="1153214"/>
          </a:xfrm>
          <a:prstGeom prst="line">
            <a:avLst/>
          </a:prstGeom>
          <a:ln>
            <a:prstDash val="sysDash"/>
            <a:tailEnd type="triangle" w="lg" len="lg"/>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13B29335-AD9A-4F1C-8D74-82C1122A8EA6}"/>
              </a:ext>
            </a:extLst>
          </p:cNvPr>
          <p:cNvCxnSpPr>
            <a:cxnSpLocks/>
            <a:stCxn id="21" idx="4"/>
          </p:cNvCxnSpPr>
          <p:nvPr/>
        </p:nvCxnSpPr>
        <p:spPr>
          <a:xfrm flipH="1">
            <a:off x="5366809" y="1041241"/>
            <a:ext cx="1253100" cy="15329"/>
          </a:xfrm>
          <a:prstGeom prst="line">
            <a:avLst/>
          </a:prstGeom>
          <a:ln>
            <a:prstDash val="sysDash"/>
            <a:tailEnd type="arrow" w="lg" len="lg"/>
          </a:ln>
        </p:spPr>
        <p:style>
          <a:lnRef idx="2">
            <a:schemeClr val="accent1"/>
          </a:lnRef>
          <a:fillRef idx="0">
            <a:schemeClr val="accent1"/>
          </a:fillRef>
          <a:effectRef idx="1">
            <a:schemeClr val="accent1"/>
          </a:effectRef>
          <a:fontRef idx="minor">
            <a:schemeClr val="tx1"/>
          </a:fontRef>
        </p:style>
      </p:cxnSp>
      <p:sp>
        <p:nvSpPr>
          <p:cNvPr id="44" name="TextBox 43">
            <a:extLst>
              <a:ext uri="{FF2B5EF4-FFF2-40B4-BE49-F238E27FC236}">
                <a16:creationId xmlns:a16="http://schemas.microsoft.com/office/drawing/2014/main" id="{A671CEEF-88FC-4A28-A78D-51DF80BFC6C9}"/>
              </a:ext>
            </a:extLst>
          </p:cNvPr>
          <p:cNvSpPr txBox="1"/>
          <p:nvPr/>
        </p:nvSpPr>
        <p:spPr>
          <a:xfrm>
            <a:off x="6455956" y="2209745"/>
            <a:ext cx="407943" cy="369332"/>
          </a:xfrm>
          <a:prstGeom prst="rect">
            <a:avLst/>
          </a:prstGeom>
          <a:noFill/>
        </p:spPr>
        <p:txBody>
          <a:bodyPr wrap="square" rtlCol="0">
            <a:spAutoFit/>
          </a:bodyPr>
          <a:lstStyle/>
          <a:p>
            <a:r>
              <a:rPr lang="en-US" dirty="0"/>
              <a:t>a’</a:t>
            </a:r>
            <a:endParaRPr lang="en-GB" dirty="0"/>
          </a:p>
        </p:txBody>
      </p:sp>
      <p:sp>
        <p:nvSpPr>
          <p:cNvPr id="45" name="TextBox 44">
            <a:extLst>
              <a:ext uri="{FF2B5EF4-FFF2-40B4-BE49-F238E27FC236}">
                <a16:creationId xmlns:a16="http://schemas.microsoft.com/office/drawing/2014/main" id="{3F50E59C-6470-4618-800C-9952247BA903}"/>
              </a:ext>
            </a:extLst>
          </p:cNvPr>
          <p:cNvSpPr txBox="1"/>
          <p:nvPr/>
        </p:nvSpPr>
        <p:spPr>
          <a:xfrm>
            <a:off x="4892709" y="871904"/>
            <a:ext cx="514515" cy="369332"/>
          </a:xfrm>
          <a:prstGeom prst="rect">
            <a:avLst/>
          </a:prstGeom>
          <a:noFill/>
        </p:spPr>
        <p:txBody>
          <a:bodyPr wrap="square" rtlCol="0">
            <a:spAutoFit/>
          </a:bodyPr>
          <a:lstStyle/>
          <a:p>
            <a:r>
              <a:rPr lang="en-US" dirty="0"/>
              <a:t>?b’</a:t>
            </a:r>
            <a:endParaRPr lang="en-GB" dirty="0"/>
          </a:p>
        </p:txBody>
      </p:sp>
      <p:sp>
        <p:nvSpPr>
          <p:cNvPr id="62" name="Oval 61">
            <a:extLst>
              <a:ext uri="{FF2B5EF4-FFF2-40B4-BE49-F238E27FC236}">
                <a16:creationId xmlns:a16="http://schemas.microsoft.com/office/drawing/2014/main" id="{66E8607D-3133-4D23-80E8-AE0840B56D94}"/>
              </a:ext>
            </a:extLst>
          </p:cNvPr>
          <p:cNvSpPr/>
          <p:nvPr/>
        </p:nvSpPr>
        <p:spPr>
          <a:xfrm>
            <a:off x="8175338" y="2991837"/>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3" name="Oval 62">
            <a:extLst>
              <a:ext uri="{FF2B5EF4-FFF2-40B4-BE49-F238E27FC236}">
                <a16:creationId xmlns:a16="http://schemas.microsoft.com/office/drawing/2014/main" id="{2AF375AD-7578-4B9C-B3A5-17BEE46DBB89}"/>
              </a:ext>
            </a:extLst>
          </p:cNvPr>
          <p:cNvSpPr/>
          <p:nvPr/>
        </p:nvSpPr>
        <p:spPr>
          <a:xfrm>
            <a:off x="7519173" y="3675246"/>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4" name="Oval 63">
            <a:extLst>
              <a:ext uri="{FF2B5EF4-FFF2-40B4-BE49-F238E27FC236}">
                <a16:creationId xmlns:a16="http://schemas.microsoft.com/office/drawing/2014/main" id="{CCDAE653-9C36-4DED-93FE-4ED11B91DD70}"/>
              </a:ext>
            </a:extLst>
          </p:cNvPr>
          <p:cNvSpPr/>
          <p:nvPr/>
        </p:nvSpPr>
        <p:spPr>
          <a:xfrm>
            <a:off x="7889589" y="2938052"/>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5" name="Oval 64">
            <a:extLst>
              <a:ext uri="{FF2B5EF4-FFF2-40B4-BE49-F238E27FC236}">
                <a16:creationId xmlns:a16="http://schemas.microsoft.com/office/drawing/2014/main" id="{25BC3581-6309-45CA-BFD3-CCA28CD60FD7}"/>
              </a:ext>
            </a:extLst>
          </p:cNvPr>
          <p:cNvSpPr/>
          <p:nvPr/>
        </p:nvSpPr>
        <p:spPr>
          <a:xfrm>
            <a:off x="6577829" y="3955724"/>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6" name="Oval 65">
            <a:extLst>
              <a:ext uri="{FF2B5EF4-FFF2-40B4-BE49-F238E27FC236}">
                <a16:creationId xmlns:a16="http://schemas.microsoft.com/office/drawing/2014/main" id="{2C5FF142-B4B1-4D3F-86A5-9986385BAB91}"/>
              </a:ext>
            </a:extLst>
          </p:cNvPr>
          <p:cNvSpPr/>
          <p:nvPr/>
        </p:nvSpPr>
        <p:spPr>
          <a:xfrm>
            <a:off x="6854360" y="3559078"/>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7" name="Oval 66">
            <a:extLst>
              <a:ext uri="{FF2B5EF4-FFF2-40B4-BE49-F238E27FC236}">
                <a16:creationId xmlns:a16="http://schemas.microsoft.com/office/drawing/2014/main" id="{881E27CD-9E63-488D-84F0-EF6BC4778601}"/>
              </a:ext>
            </a:extLst>
          </p:cNvPr>
          <p:cNvSpPr/>
          <p:nvPr/>
        </p:nvSpPr>
        <p:spPr>
          <a:xfrm>
            <a:off x="6732920" y="3827646"/>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8" name="Oval 67">
            <a:extLst>
              <a:ext uri="{FF2B5EF4-FFF2-40B4-BE49-F238E27FC236}">
                <a16:creationId xmlns:a16="http://schemas.microsoft.com/office/drawing/2014/main" id="{ADE3BCA0-C5B5-4A3A-8B3B-2B03577253DD}"/>
              </a:ext>
            </a:extLst>
          </p:cNvPr>
          <p:cNvSpPr/>
          <p:nvPr/>
        </p:nvSpPr>
        <p:spPr>
          <a:xfrm>
            <a:off x="7025021" y="3254542"/>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9" name="Oval 68">
            <a:extLst>
              <a:ext uri="{FF2B5EF4-FFF2-40B4-BE49-F238E27FC236}">
                <a16:creationId xmlns:a16="http://schemas.microsoft.com/office/drawing/2014/main" id="{0BFACDF0-C25A-48CD-A3CB-3696192C9EB7}"/>
              </a:ext>
            </a:extLst>
          </p:cNvPr>
          <p:cNvSpPr/>
          <p:nvPr/>
        </p:nvSpPr>
        <p:spPr>
          <a:xfrm>
            <a:off x="7338485" y="3318531"/>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0" name="Oval 69">
            <a:extLst>
              <a:ext uri="{FF2B5EF4-FFF2-40B4-BE49-F238E27FC236}">
                <a16:creationId xmlns:a16="http://schemas.microsoft.com/office/drawing/2014/main" id="{AC947AAA-7785-4562-9410-70805B0E99E8}"/>
              </a:ext>
            </a:extLst>
          </p:cNvPr>
          <p:cNvSpPr/>
          <p:nvPr/>
        </p:nvSpPr>
        <p:spPr>
          <a:xfrm>
            <a:off x="6928622" y="4055268"/>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1" name="Oval 70">
            <a:extLst>
              <a:ext uri="{FF2B5EF4-FFF2-40B4-BE49-F238E27FC236}">
                <a16:creationId xmlns:a16="http://schemas.microsoft.com/office/drawing/2014/main" id="{C04DE321-97BA-4BAE-9F8F-BB7A6B2FB86A}"/>
              </a:ext>
            </a:extLst>
          </p:cNvPr>
          <p:cNvSpPr/>
          <p:nvPr/>
        </p:nvSpPr>
        <p:spPr>
          <a:xfrm>
            <a:off x="7695826" y="2954236"/>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2" name="Oval 71">
            <a:extLst>
              <a:ext uri="{FF2B5EF4-FFF2-40B4-BE49-F238E27FC236}">
                <a16:creationId xmlns:a16="http://schemas.microsoft.com/office/drawing/2014/main" id="{18E18241-6673-4B5F-968D-FAA29F4F8D0E}"/>
              </a:ext>
            </a:extLst>
          </p:cNvPr>
          <p:cNvSpPr/>
          <p:nvPr/>
        </p:nvSpPr>
        <p:spPr>
          <a:xfrm>
            <a:off x="7459906" y="3026414"/>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3" name="Oval 72">
            <a:extLst>
              <a:ext uri="{FF2B5EF4-FFF2-40B4-BE49-F238E27FC236}">
                <a16:creationId xmlns:a16="http://schemas.microsoft.com/office/drawing/2014/main" id="{C97A9CA3-EE94-43F8-8D31-A4EDDE847199}"/>
              </a:ext>
            </a:extLst>
          </p:cNvPr>
          <p:cNvSpPr/>
          <p:nvPr/>
        </p:nvSpPr>
        <p:spPr>
          <a:xfrm>
            <a:off x="7723915" y="3433893"/>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4" name="Oval 73">
            <a:extLst>
              <a:ext uri="{FF2B5EF4-FFF2-40B4-BE49-F238E27FC236}">
                <a16:creationId xmlns:a16="http://schemas.microsoft.com/office/drawing/2014/main" id="{9B3EE9B5-472D-4386-9588-1B6AA176ABC3}"/>
              </a:ext>
            </a:extLst>
          </p:cNvPr>
          <p:cNvSpPr/>
          <p:nvPr/>
        </p:nvSpPr>
        <p:spPr>
          <a:xfrm>
            <a:off x="6881087" y="4292076"/>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5" name="Oval 74">
            <a:extLst>
              <a:ext uri="{FF2B5EF4-FFF2-40B4-BE49-F238E27FC236}">
                <a16:creationId xmlns:a16="http://schemas.microsoft.com/office/drawing/2014/main" id="{F81C3A6D-D5DD-4EA5-9A37-5432C6C4DB3F}"/>
              </a:ext>
            </a:extLst>
          </p:cNvPr>
          <p:cNvSpPr/>
          <p:nvPr/>
        </p:nvSpPr>
        <p:spPr>
          <a:xfrm>
            <a:off x="7967906" y="3228064"/>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6" name="Oval 75">
            <a:extLst>
              <a:ext uri="{FF2B5EF4-FFF2-40B4-BE49-F238E27FC236}">
                <a16:creationId xmlns:a16="http://schemas.microsoft.com/office/drawing/2014/main" id="{AAC0C3C4-B03D-43EC-904C-794DCFB7DDB4}"/>
              </a:ext>
            </a:extLst>
          </p:cNvPr>
          <p:cNvSpPr/>
          <p:nvPr/>
        </p:nvSpPr>
        <p:spPr>
          <a:xfrm>
            <a:off x="7338485" y="3786138"/>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7" name="Oval 76">
            <a:extLst>
              <a:ext uri="{FF2B5EF4-FFF2-40B4-BE49-F238E27FC236}">
                <a16:creationId xmlns:a16="http://schemas.microsoft.com/office/drawing/2014/main" id="{1C5BBE9F-4B7D-49D1-86B9-41D1BAE6954B}"/>
              </a:ext>
            </a:extLst>
          </p:cNvPr>
          <p:cNvSpPr/>
          <p:nvPr/>
        </p:nvSpPr>
        <p:spPr>
          <a:xfrm>
            <a:off x="7150782" y="3543199"/>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8" name="Oval 77">
            <a:extLst>
              <a:ext uri="{FF2B5EF4-FFF2-40B4-BE49-F238E27FC236}">
                <a16:creationId xmlns:a16="http://schemas.microsoft.com/office/drawing/2014/main" id="{026A39DF-ED0B-421D-A4B1-A22A98247617}"/>
              </a:ext>
            </a:extLst>
          </p:cNvPr>
          <p:cNvSpPr/>
          <p:nvPr/>
        </p:nvSpPr>
        <p:spPr>
          <a:xfrm>
            <a:off x="7551892" y="3266164"/>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9" name="Oval 78">
            <a:extLst>
              <a:ext uri="{FF2B5EF4-FFF2-40B4-BE49-F238E27FC236}">
                <a16:creationId xmlns:a16="http://schemas.microsoft.com/office/drawing/2014/main" id="{B1E060CB-8E31-4883-9E91-C4E6EBD1CBED}"/>
              </a:ext>
            </a:extLst>
          </p:cNvPr>
          <p:cNvSpPr/>
          <p:nvPr/>
        </p:nvSpPr>
        <p:spPr>
          <a:xfrm>
            <a:off x="7126046" y="3845641"/>
            <a:ext cx="143934" cy="152400"/>
          </a:xfrm>
          <a:prstGeom prst="ellipse">
            <a:avLst/>
          </a:prstGeom>
          <a:solidFill>
            <a:schemeClr val="tx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cxnSp>
        <p:nvCxnSpPr>
          <p:cNvPr id="46" name="Straight Connector 45">
            <a:extLst>
              <a:ext uri="{FF2B5EF4-FFF2-40B4-BE49-F238E27FC236}">
                <a16:creationId xmlns:a16="http://schemas.microsoft.com/office/drawing/2014/main" id="{8EDE866F-3BBA-4822-9BCE-CB4E024466F9}"/>
              </a:ext>
            </a:extLst>
          </p:cNvPr>
          <p:cNvCxnSpPr>
            <a:cxnSpLocks/>
          </p:cNvCxnSpPr>
          <p:nvPr/>
        </p:nvCxnSpPr>
        <p:spPr>
          <a:xfrm flipV="1">
            <a:off x="6845210" y="3412728"/>
            <a:ext cx="1358899" cy="644235"/>
          </a:xfrm>
          <a:prstGeom prst="line">
            <a:avLst/>
          </a:prstGeom>
          <a:ln w="19050">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0AC71603-5FAC-4057-8A38-8804EA9FEDE9}"/>
              </a:ext>
            </a:extLst>
          </p:cNvPr>
          <p:cNvCxnSpPr>
            <a:cxnSpLocks/>
          </p:cNvCxnSpPr>
          <p:nvPr/>
        </p:nvCxnSpPr>
        <p:spPr>
          <a:xfrm flipV="1">
            <a:off x="6860997" y="2917779"/>
            <a:ext cx="506259" cy="1518206"/>
          </a:xfrm>
          <a:prstGeom prst="line">
            <a:avLst/>
          </a:prstGeom>
          <a:ln w="12700">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8F2BF979-FBBA-49A5-B4DA-CBF9A89313E1}"/>
              </a:ext>
            </a:extLst>
          </p:cNvPr>
          <p:cNvCxnSpPr>
            <a:cxnSpLocks/>
          </p:cNvCxnSpPr>
          <p:nvPr/>
        </p:nvCxnSpPr>
        <p:spPr>
          <a:xfrm flipV="1">
            <a:off x="6606600" y="2748019"/>
            <a:ext cx="1727200" cy="1612743"/>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BB0AA1CC-988C-4D6E-9ABC-B9AE38F481D9}"/>
              </a:ext>
            </a:extLst>
          </p:cNvPr>
          <p:cNvCxnSpPr>
            <a:cxnSpLocks/>
          </p:cNvCxnSpPr>
          <p:nvPr/>
        </p:nvCxnSpPr>
        <p:spPr>
          <a:xfrm>
            <a:off x="7323487" y="3001117"/>
            <a:ext cx="429199" cy="6187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3894BB4B-C6D5-472B-99BC-8486A1D593E7}"/>
              </a:ext>
            </a:extLst>
          </p:cNvPr>
          <p:cNvCxnSpPr>
            <a:cxnSpLocks/>
          </p:cNvCxnSpPr>
          <p:nvPr/>
        </p:nvCxnSpPr>
        <p:spPr>
          <a:xfrm flipH="1" flipV="1">
            <a:off x="7868531" y="3171393"/>
            <a:ext cx="200113" cy="29660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9" name="Isosceles Triangle 58">
            <a:extLst>
              <a:ext uri="{FF2B5EF4-FFF2-40B4-BE49-F238E27FC236}">
                <a16:creationId xmlns:a16="http://schemas.microsoft.com/office/drawing/2014/main" id="{33F6393B-1071-44A1-AC7E-3D2C6B0FA485}"/>
              </a:ext>
            </a:extLst>
          </p:cNvPr>
          <p:cNvSpPr/>
          <p:nvPr/>
        </p:nvSpPr>
        <p:spPr>
          <a:xfrm>
            <a:off x="7323488" y="2614265"/>
            <a:ext cx="309124" cy="412852"/>
          </a:xfrm>
          <a:prstGeom prst="triangle">
            <a:avLst/>
          </a:prstGeom>
          <a:noFill/>
          <a:ln w="25400">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0" name="Isosceles Triangle 59">
            <a:extLst>
              <a:ext uri="{FF2B5EF4-FFF2-40B4-BE49-F238E27FC236}">
                <a16:creationId xmlns:a16="http://schemas.microsoft.com/office/drawing/2014/main" id="{3BFAE303-71F0-4EF7-AC69-D55875C47A94}"/>
              </a:ext>
            </a:extLst>
          </p:cNvPr>
          <p:cNvSpPr/>
          <p:nvPr/>
        </p:nvSpPr>
        <p:spPr>
          <a:xfrm>
            <a:off x="8215176" y="3385399"/>
            <a:ext cx="132867" cy="304599"/>
          </a:xfrm>
          <a:prstGeom prst="triangle">
            <a:avLst/>
          </a:prstGeom>
          <a:noFill/>
          <a:ln w="25400">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1" name="Isosceles Triangle 60">
            <a:extLst>
              <a:ext uri="{FF2B5EF4-FFF2-40B4-BE49-F238E27FC236}">
                <a16:creationId xmlns:a16="http://schemas.microsoft.com/office/drawing/2014/main" id="{46CC1B15-681E-4FA2-9FC8-256A5049EB15}"/>
              </a:ext>
            </a:extLst>
          </p:cNvPr>
          <p:cNvSpPr/>
          <p:nvPr/>
        </p:nvSpPr>
        <p:spPr>
          <a:xfrm>
            <a:off x="8333800" y="2737138"/>
            <a:ext cx="132867" cy="165192"/>
          </a:xfrm>
          <a:prstGeom prst="triangle">
            <a:avLst/>
          </a:prstGeom>
          <a:noFill/>
          <a:ln w="19050">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Tree>
    <p:extLst>
      <p:ext uri="{BB962C8B-B14F-4D97-AF65-F5344CB8AC3E}">
        <p14:creationId xmlns:p14="http://schemas.microsoft.com/office/powerpoint/2010/main" val="30758359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CF5F9-C44D-4E54-B95E-EAE9FE77E482}"/>
              </a:ext>
            </a:extLst>
          </p:cNvPr>
          <p:cNvSpPr>
            <a:spLocks noGrp="1"/>
          </p:cNvSpPr>
          <p:nvPr>
            <p:ph type="title"/>
          </p:nvPr>
        </p:nvSpPr>
        <p:spPr/>
        <p:txBody>
          <a:bodyPr/>
          <a:lstStyle/>
          <a:p>
            <a:r>
              <a:rPr lang="en-US" dirty="0"/>
              <a:t>Clustering</a:t>
            </a:r>
            <a:endParaRPr lang="en-GB" dirty="0"/>
          </a:p>
        </p:txBody>
      </p:sp>
      <p:sp>
        <p:nvSpPr>
          <p:cNvPr id="3" name="Content Placeholder 2">
            <a:extLst>
              <a:ext uri="{FF2B5EF4-FFF2-40B4-BE49-F238E27FC236}">
                <a16:creationId xmlns:a16="http://schemas.microsoft.com/office/drawing/2014/main" id="{AF6BE085-AC37-45F3-BDFA-A0C0D0CDD460}"/>
              </a:ext>
            </a:extLst>
          </p:cNvPr>
          <p:cNvSpPr>
            <a:spLocks noGrp="1"/>
          </p:cNvSpPr>
          <p:nvPr>
            <p:ph idx="1"/>
          </p:nvPr>
        </p:nvSpPr>
        <p:spPr/>
        <p:txBody>
          <a:bodyPr/>
          <a:lstStyle/>
          <a:p>
            <a:r>
              <a:rPr lang="fr-FR" dirty="0"/>
              <a:t>Clustering </a:t>
            </a:r>
            <a:r>
              <a:rPr lang="fr-FR" dirty="0" err="1"/>
              <a:t>aims</a:t>
            </a:r>
            <a:r>
              <a:rPr lang="fr-FR" dirty="0"/>
              <a:t> at </a:t>
            </a:r>
            <a:r>
              <a:rPr lang="fr-FR" dirty="0" err="1"/>
              <a:t>making</a:t>
            </a:r>
            <a:r>
              <a:rPr lang="fr-FR" dirty="0"/>
              <a:t> groups</a:t>
            </a:r>
          </a:p>
          <a:p>
            <a:pPr lvl="1"/>
            <a:r>
              <a:rPr lang="fr-FR" dirty="0" err="1"/>
              <a:t>Then</a:t>
            </a:r>
            <a:r>
              <a:rPr lang="fr-FR" dirty="0"/>
              <a:t>, a new point can </a:t>
            </a:r>
            <a:r>
              <a:rPr lang="fr-FR" dirty="0" err="1"/>
              <a:t>be</a:t>
            </a:r>
            <a:r>
              <a:rPr lang="fr-FR" dirty="0"/>
              <a:t> </a:t>
            </a:r>
            <a:r>
              <a:rPr lang="fr-FR" dirty="0" err="1"/>
              <a:t>classified</a:t>
            </a:r>
            <a:r>
              <a:rPr lang="fr-FR" dirty="0"/>
              <a:t> by </a:t>
            </a:r>
            <a:r>
              <a:rPr lang="fr-FR" dirty="0" err="1"/>
              <a:t>its</a:t>
            </a:r>
            <a:br>
              <a:rPr lang="fr-FR" dirty="0"/>
            </a:br>
            <a:r>
              <a:rPr lang="fr-FR" dirty="0" err="1"/>
              <a:t>belonging</a:t>
            </a:r>
            <a:r>
              <a:rPr lang="fr-FR" dirty="0"/>
              <a:t> to a </a:t>
            </a:r>
            <a:r>
              <a:rPr lang="fr-FR" dirty="0" err="1"/>
              <a:t>given</a:t>
            </a:r>
            <a:r>
              <a:rPr lang="fr-FR" dirty="0"/>
              <a:t> cluster</a:t>
            </a:r>
          </a:p>
          <a:p>
            <a:r>
              <a:rPr lang="fr-FR" dirty="0"/>
              <a:t>Example:</a:t>
            </a:r>
          </a:p>
          <a:p>
            <a:pPr lvl="1"/>
            <a:r>
              <a:rPr lang="fr-FR" dirty="0" err="1"/>
              <a:t>Implement</a:t>
            </a:r>
            <a:r>
              <a:rPr lang="fr-FR" dirty="0"/>
              <a:t> n stores to </a:t>
            </a:r>
            <a:r>
              <a:rPr lang="fr-FR" dirty="0" err="1"/>
              <a:t>minimize</a:t>
            </a:r>
            <a:r>
              <a:rPr lang="fr-FR" dirty="0"/>
              <a:t> distance</a:t>
            </a:r>
            <a:br>
              <a:rPr lang="fr-FR" dirty="0"/>
            </a:br>
            <a:r>
              <a:rPr lang="fr-FR" dirty="0"/>
              <a:t>to </a:t>
            </a:r>
            <a:r>
              <a:rPr lang="fr-FR" dirty="0" err="1"/>
              <a:t>customers</a:t>
            </a:r>
            <a:endParaRPr lang="fr-FR" dirty="0"/>
          </a:p>
          <a:p>
            <a:r>
              <a:rPr lang="fr-FR" dirty="0" err="1"/>
              <a:t>Various</a:t>
            </a:r>
            <a:r>
              <a:rPr lang="fr-FR" dirty="0"/>
              <a:t> techniques:</a:t>
            </a:r>
          </a:p>
          <a:p>
            <a:pPr lvl="1"/>
            <a:r>
              <a:rPr lang="fr-FR" dirty="0"/>
              <a:t>K-</a:t>
            </a:r>
            <a:r>
              <a:rPr lang="fr-FR" dirty="0" err="1"/>
              <a:t>Means</a:t>
            </a:r>
            <a:r>
              <a:rPr lang="fr-FR" dirty="0"/>
              <a:t> Clustering</a:t>
            </a:r>
          </a:p>
          <a:p>
            <a:pPr lvl="2"/>
            <a:r>
              <a:rPr lang="fr-FR" dirty="0" err="1"/>
              <a:t>Iterative</a:t>
            </a:r>
            <a:r>
              <a:rPr lang="fr-FR" dirty="0"/>
              <a:t>, </a:t>
            </a:r>
            <a:r>
              <a:rPr lang="fr-FR" dirty="0" err="1"/>
              <a:t>reduce</a:t>
            </a:r>
            <a:r>
              <a:rPr lang="fr-FR" dirty="0"/>
              <a:t> distance to cluster center</a:t>
            </a:r>
            <a:br>
              <a:rPr lang="fr-FR" dirty="0"/>
            </a:br>
            <a:r>
              <a:rPr lang="fr-FR" dirty="0"/>
              <a:t>by successive </a:t>
            </a:r>
            <a:r>
              <a:rPr lang="fr-FR" dirty="0" err="1"/>
              <a:t>regrouping</a:t>
            </a:r>
            <a:endParaRPr lang="fr-FR" dirty="0"/>
          </a:p>
          <a:p>
            <a:pPr lvl="1"/>
            <a:r>
              <a:rPr lang="fr-FR" dirty="0" err="1"/>
              <a:t>Hierarchical</a:t>
            </a:r>
            <a:r>
              <a:rPr lang="fr-FR" dirty="0"/>
              <a:t> Clustering</a:t>
            </a:r>
          </a:p>
          <a:p>
            <a:pPr lvl="2"/>
            <a:r>
              <a:rPr lang="fr-FR" dirty="0" err="1"/>
              <a:t>Iterative</a:t>
            </a:r>
            <a:r>
              <a:rPr lang="fr-FR" dirty="0"/>
              <a:t>, successive cluster by </a:t>
            </a:r>
            <a:r>
              <a:rPr lang="fr-FR" dirty="0" err="1"/>
              <a:t>proximity</a:t>
            </a:r>
            <a:endParaRPr lang="en-GB" dirty="0"/>
          </a:p>
          <a:p>
            <a:endParaRPr lang="en-GB" b="1" dirty="0"/>
          </a:p>
        </p:txBody>
      </p:sp>
      <p:sp>
        <p:nvSpPr>
          <p:cNvPr id="5" name="Oval 4">
            <a:extLst>
              <a:ext uri="{FF2B5EF4-FFF2-40B4-BE49-F238E27FC236}">
                <a16:creationId xmlns:a16="http://schemas.microsoft.com/office/drawing/2014/main" id="{422DE881-C4FF-44DB-B6E3-258E25E595C3}"/>
              </a:ext>
            </a:extLst>
          </p:cNvPr>
          <p:cNvSpPr/>
          <p:nvPr/>
        </p:nvSpPr>
        <p:spPr>
          <a:xfrm>
            <a:off x="8093000" y="1450984"/>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 name="Oval 5">
            <a:extLst>
              <a:ext uri="{FF2B5EF4-FFF2-40B4-BE49-F238E27FC236}">
                <a16:creationId xmlns:a16="http://schemas.microsoft.com/office/drawing/2014/main" id="{27769BB1-0D88-4F3A-ADC3-48FAAFC72D5D}"/>
              </a:ext>
            </a:extLst>
          </p:cNvPr>
          <p:cNvSpPr/>
          <p:nvPr/>
        </p:nvSpPr>
        <p:spPr>
          <a:xfrm>
            <a:off x="7949066" y="1251385"/>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 name="Oval 6">
            <a:extLst>
              <a:ext uri="{FF2B5EF4-FFF2-40B4-BE49-F238E27FC236}">
                <a16:creationId xmlns:a16="http://schemas.microsoft.com/office/drawing/2014/main" id="{73443AE9-4ED9-4AFC-A62B-5AC3F3B5DF3B}"/>
              </a:ext>
            </a:extLst>
          </p:cNvPr>
          <p:cNvSpPr/>
          <p:nvPr/>
        </p:nvSpPr>
        <p:spPr>
          <a:xfrm>
            <a:off x="7807251" y="139719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8" name="Oval 7">
            <a:extLst>
              <a:ext uri="{FF2B5EF4-FFF2-40B4-BE49-F238E27FC236}">
                <a16:creationId xmlns:a16="http://schemas.microsoft.com/office/drawing/2014/main" id="{C222EED2-B2DD-4B23-8E44-6CCAA3CE76B6}"/>
              </a:ext>
            </a:extLst>
          </p:cNvPr>
          <p:cNvSpPr/>
          <p:nvPr/>
        </p:nvSpPr>
        <p:spPr>
          <a:xfrm>
            <a:off x="6436224" y="250484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9" name="Oval 8">
            <a:extLst>
              <a:ext uri="{FF2B5EF4-FFF2-40B4-BE49-F238E27FC236}">
                <a16:creationId xmlns:a16="http://schemas.microsoft.com/office/drawing/2014/main" id="{B67BA526-B774-442C-BB39-A7A5C2E6420B}"/>
              </a:ext>
            </a:extLst>
          </p:cNvPr>
          <p:cNvSpPr/>
          <p:nvPr/>
        </p:nvSpPr>
        <p:spPr>
          <a:xfrm>
            <a:off x="6712755" y="2108203"/>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0" name="Oval 9">
            <a:extLst>
              <a:ext uri="{FF2B5EF4-FFF2-40B4-BE49-F238E27FC236}">
                <a16:creationId xmlns:a16="http://schemas.microsoft.com/office/drawing/2014/main" id="{798E6889-6842-4F8C-B461-23FD7952F942}"/>
              </a:ext>
            </a:extLst>
          </p:cNvPr>
          <p:cNvSpPr/>
          <p:nvPr/>
        </p:nvSpPr>
        <p:spPr>
          <a:xfrm>
            <a:off x="6591315" y="237677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1" name="Oval 10">
            <a:extLst>
              <a:ext uri="{FF2B5EF4-FFF2-40B4-BE49-F238E27FC236}">
                <a16:creationId xmlns:a16="http://schemas.microsoft.com/office/drawing/2014/main" id="{5327FFAF-9CB7-40B7-A19A-5E67C98075E8}"/>
              </a:ext>
            </a:extLst>
          </p:cNvPr>
          <p:cNvSpPr/>
          <p:nvPr/>
        </p:nvSpPr>
        <p:spPr>
          <a:xfrm>
            <a:off x="6508011" y="2065695"/>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2" name="Oval 11">
            <a:extLst>
              <a:ext uri="{FF2B5EF4-FFF2-40B4-BE49-F238E27FC236}">
                <a16:creationId xmlns:a16="http://schemas.microsoft.com/office/drawing/2014/main" id="{ABE650CB-6962-4BE1-8108-1CF15DDF84D3}"/>
              </a:ext>
            </a:extLst>
          </p:cNvPr>
          <p:cNvSpPr/>
          <p:nvPr/>
        </p:nvSpPr>
        <p:spPr>
          <a:xfrm>
            <a:off x="8079251" y="170254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3" name="Oval 12">
            <a:extLst>
              <a:ext uri="{FF2B5EF4-FFF2-40B4-BE49-F238E27FC236}">
                <a16:creationId xmlns:a16="http://schemas.microsoft.com/office/drawing/2014/main" id="{11CB6638-66C0-48C1-8C8B-D604DEEF7888}"/>
              </a:ext>
            </a:extLst>
          </p:cNvPr>
          <p:cNvSpPr/>
          <p:nvPr/>
        </p:nvSpPr>
        <p:spPr>
          <a:xfrm>
            <a:off x="6787017" y="2604393"/>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4" name="Oval 13">
            <a:extLst>
              <a:ext uri="{FF2B5EF4-FFF2-40B4-BE49-F238E27FC236}">
                <a16:creationId xmlns:a16="http://schemas.microsoft.com/office/drawing/2014/main" id="{EB3D3862-0520-438B-8138-A1E8DAB3A498}"/>
              </a:ext>
            </a:extLst>
          </p:cNvPr>
          <p:cNvSpPr/>
          <p:nvPr/>
        </p:nvSpPr>
        <p:spPr>
          <a:xfrm>
            <a:off x="7613488" y="1413383"/>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5" name="Oval 14">
            <a:extLst>
              <a:ext uri="{FF2B5EF4-FFF2-40B4-BE49-F238E27FC236}">
                <a16:creationId xmlns:a16="http://schemas.microsoft.com/office/drawing/2014/main" id="{7D9EC6DC-1214-4B36-B755-805EAF25F04B}"/>
              </a:ext>
            </a:extLst>
          </p:cNvPr>
          <p:cNvSpPr/>
          <p:nvPr/>
        </p:nvSpPr>
        <p:spPr>
          <a:xfrm>
            <a:off x="7377568" y="148556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6" name="Oval 15">
            <a:extLst>
              <a:ext uri="{FF2B5EF4-FFF2-40B4-BE49-F238E27FC236}">
                <a16:creationId xmlns:a16="http://schemas.microsoft.com/office/drawing/2014/main" id="{A2FBDD21-D6B5-4F0F-B4D2-AD05C2AEC0A7}"/>
              </a:ext>
            </a:extLst>
          </p:cNvPr>
          <p:cNvSpPr/>
          <p:nvPr/>
        </p:nvSpPr>
        <p:spPr>
          <a:xfrm>
            <a:off x="7685455" y="163670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7" name="Oval 16">
            <a:extLst>
              <a:ext uri="{FF2B5EF4-FFF2-40B4-BE49-F238E27FC236}">
                <a16:creationId xmlns:a16="http://schemas.microsoft.com/office/drawing/2014/main" id="{2F6E5019-F962-412E-A5E9-C8C0B74F0B15}"/>
              </a:ext>
            </a:extLst>
          </p:cNvPr>
          <p:cNvSpPr/>
          <p:nvPr/>
        </p:nvSpPr>
        <p:spPr>
          <a:xfrm>
            <a:off x="6739482" y="284120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8" name="Oval 17">
            <a:extLst>
              <a:ext uri="{FF2B5EF4-FFF2-40B4-BE49-F238E27FC236}">
                <a16:creationId xmlns:a16="http://schemas.microsoft.com/office/drawing/2014/main" id="{C5CF0A38-9681-48A3-BC44-07D290E2C048}"/>
              </a:ext>
            </a:extLst>
          </p:cNvPr>
          <p:cNvSpPr/>
          <p:nvPr/>
        </p:nvSpPr>
        <p:spPr>
          <a:xfrm>
            <a:off x="7885568" y="168721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9" name="Oval 18">
            <a:extLst>
              <a:ext uri="{FF2B5EF4-FFF2-40B4-BE49-F238E27FC236}">
                <a16:creationId xmlns:a16="http://schemas.microsoft.com/office/drawing/2014/main" id="{97981A2D-3494-46CB-8024-84979474A07D}"/>
              </a:ext>
            </a:extLst>
          </p:cNvPr>
          <p:cNvSpPr/>
          <p:nvPr/>
        </p:nvSpPr>
        <p:spPr>
          <a:xfrm>
            <a:off x="7045570" y="265724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0" name="Oval 19">
            <a:extLst>
              <a:ext uri="{FF2B5EF4-FFF2-40B4-BE49-F238E27FC236}">
                <a16:creationId xmlns:a16="http://schemas.microsoft.com/office/drawing/2014/main" id="{C757CF95-8B16-405A-8141-518595994399}"/>
              </a:ext>
            </a:extLst>
          </p:cNvPr>
          <p:cNvSpPr/>
          <p:nvPr/>
        </p:nvSpPr>
        <p:spPr>
          <a:xfrm>
            <a:off x="6917499" y="2193983"/>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1" name="Oval 20">
            <a:extLst>
              <a:ext uri="{FF2B5EF4-FFF2-40B4-BE49-F238E27FC236}">
                <a16:creationId xmlns:a16="http://schemas.microsoft.com/office/drawing/2014/main" id="{180B7FBD-9DDF-4664-8F12-4C9D1E62D2A6}"/>
              </a:ext>
            </a:extLst>
          </p:cNvPr>
          <p:cNvSpPr/>
          <p:nvPr/>
        </p:nvSpPr>
        <p:spPr>
          <a:xfrm>
            <a:off x="7469554" y="172531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2" name="Oval 21">
            <a:extLst>
              <a:ext uri="{FF2B5EF4-FFF2-40B4-BE49-F238E27FC236}">
                <a16:creationId xmlns:a16="http://schemas.microsoft.com/office/drawing/2014/main" id="{D80947F2-F0BF-45EA-8462-D08DECC5FDC7}"/>
              </a:ext>
            </a:extLst>
          </p:cNvPr>
          <p:cNvSpPr/>
          <p:nvPr/>
        </p:nvSpPr>
        <p:spPr>
          <a:xfrm>
            <a:off x="6984441" y="2394766"/>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cxnSp>
        <p:nvCxnSpPr>
          <p:cNvPr id="23" name="Straight Arrow Connector 22">
            <a:extLst>
              <a:ext uri="{FF2B5EF4-FFF2-40B4-BE49-F238E27FC236}">
                <a16:creationId xmlns:a16="http://schemas.microsoft.com/office/drawing/2014/main" id="{BD4262C1-8A3B-4333-AB5F-519F81661F5D}"/>
              </a:ext>
            </a:extLst>
          </p:cNvPr>
          <p:cNvCxnSpPr>
            <a:cxnSpLocks/>
          </p:cNvCxnSpPr>
          <p:nvPr/>
        </p:nvCxnSpPr>
        <p:spPr>
          <a:xfrm flipV="1">
            <a:off x="6207624" y="1440527"/>
            <a:ext cx="0" cy="1732743"/>
          </a:xfrm>
          <a:prstGeom prst="straightConnector1">
            <a:avLst/>
          </a:prstGeom>
          <a:ln>
            <a:solidFill>
              <a:schemeClr val="tx2"/>
            </a:solidFill>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5203360A-4C38-495D-B491-94D3D80AC7CD}"/>
              </a:ext>
            </a:extLst>
          </p:cNvPr>
          <p:cNvCxnSpPr>
            <a:cxnSpLocks/>
          </p:cNvCxnSpPr>
          <p:nvPr/>
        </p:nvCxnSpPr>
        <p:spPr>
          <a:xfrm>
            <a:off x="6229153" y="3173270"/>
            <a:ext cx="2459943" cy="0"/>
          </a:xfrm>
          <a:prstGeom prst="straightConnector1">
            <a:avLst/>
          </a:prstGeom>
          <a:ln>
            <a:solidFill>
              <a:schemeClr val="tx2"/>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BCD4F038-77ED-4BCA-9C2F-5695FF3BA596}"/>
              </a:ext>
            </a:extLst>
          </p:cNvPr>
          <p:cNvSpPr txBox="1"/>
          <p:nvPr/>
        </p:nvSpPr>
        <p:spPr>
          <a:xfrm>
            <a:off x="8667290" y="3038815"/>
            <a:ext cx="284599" cy="369332"/>
          </a:xfrm>
          <a:prstGeom prst="rect">
            <a:avLst/>
          </a:prstGeom>
          <a:noFill/>
        </p:spPr>
        <p:txBody>
          <a:bodyPr wrap="square" rtlCol="0">
            <a:spAutoFit/>
          </a:bodyPr>
          <a:lstStyle/>
          <a:p>
            <a:r>
              <a:rPr lang="en-US" dirty="0"/>
              <a:t>a</a:t>
            </a:r>
            <a:endParaRPr lang="en-GB" dirty="0"/>
          </a:p>
        </p:txBody>
      </p:sp>
      <p:sp>
        <p:nvSpPr>
          <p:cNvPr id="27" name="TextBox 26">
            <a:extLst>
              <a:ext uri="{FF2B5EF4-FFF2-40B4-BE49-F238E27FC236}">
                <a16:creationId xmlns:a16="http://schemas.microsoft.com/office/drawing/2014/main" id="{8DAFB947-69ED-49B1-A756-E1FCE4957528}"/>
              </a:ext>
            </a:extLst>
          </p:cNvPr>
          <p:cNvSpPr txBox="1"/>
          <p:nvPr/>
        </p:nvSpPr>
        <p:spPr>
          <a:xfrm>
            <a:off x="5892156" y="1281425"/>
            <a:ext cx="284599" cy="369332"/>
          </a:xfrm>
          <a:prstGeom prst="rect">
            <a:avLst/>
          </a:prstGeom>
          <a:noFill/>
        </p:spPr>
        <p:txBody>
          <a:bodyPr wrap="square" rtlCol="0">
            <a:spAutoFit/>
          </a:bodyPr>
          <a:lstStyle/>
          <a:p>
            <a:r>
              <a:rPr lang="en-US" dirty="0"/>
              <a:t>b</a:t>
            </a:r>
            <a:endParaRPr lang="en-GB" dirty="0"/>
          </a:p>
        </p:txBody>
      </p:sp>
      <p:sp>
        <p:nvSpPr>
          <p:cNvPr id="31" name="Oval 30">
            <a:extLst>
              <a:ext uri="{FF2B5EF4-FFF2-40B4-BE49-F238E27FC236}">
                <a16:creationId xmlns:a16="http://schemas.microsoft.com/office/drawing/2014/main" id="{D9321430-9C58-4794-BA2C-4BCB9DC378DB}"/>
              </a:ext>
            </a:extLst>
          </p:cNvPr>
          <p:cNvSpPr/>
          <p:nvPr/>
        </p:nvSpPr>
        <p:spPr>
          <a:xfrm>
            <a:off x="8280708" y="2356562"/>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2" name="Oval 31">
            <a:extLst>
              <a:ext uri="{FF2B5EF4-FFF2-40B4-BE49-F238E27FC236}">
                <a16:creationId xmlns:a16="http://schemas.microsoft.com/office/drawing/2014/main" id="{3C5CD90A-B0C2-42CD-9158-F01B628B2F9E}"/>
              </a:ext>
            </a:extLst>
          </p:cNvPr>
          <p:cNvSpPr/>
          <p:nvPr/>
        </p:nvSpPr>
        <p:spPr>
          <a:xfrm>
            <a:off x="7796809" y="270779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3" name="Oval 32">
            <a:extLst>
              <a:ext uri="{FF2B5EF4-FFF2-40B4-BE49-F238E27FC236}">
                <a16:creationId xmlns:a16="http://schemas.microsoft.com/office/drawing/2014/main" id="{3C85C4DC-03AE-4C2F-89CD-3486B670882F}"/>
              </a:ext>
            </a:extLst>
          </p:cNvPr>
          <p:cNvSpPr/>
          <p:nvPr/>
        </p:nvSpPr>
        <p:spPr>
          <a:xfrm>
            <a:off x="7994959" y="2302777"/>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4" name="Oval 33">
            <a:extLst>
              <a:ext uri="{FF2B5EF4-FFF2-40B4-BE49-F238E27FC236}">
                <a16:creationId xmlns:a16="http://schemas.microsoft.com/office/drawing/2014/main" id="{0F5B4FF0-43CA-4995-8689-8D070ECF03D4}"/>
              </a:ext>
            </a:extLst>
          </p:cNvPr>
          <p:cNvSpPr/>
          <p:nvPr/>
        </p:nvSpPr>
        <p:spPr>
          <a:xfrm>
            <a:off x="8069831" y="270747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5" name="Oval 34">
            <a:extLst>
              <a:ext uri="{FF2B5EF4-FFF2-40B4-BE49-F238E27FC236}">
                <a16:creationId xmlns:a16="http://schemas.microsoft.com/office/drawing/2014/main" id="{5E10C44B-EF79-4096-A2B1-17616D9277D5}"/>
              </a:ext>
            </a:extLst>
          </p:cNvPr>
          <p:cNvSpPr/>
          <p:nvPr/>
        </p:nvSpPr>
        <p:spPr>
          <a:xfrm>
            <a:off x="7801196" y="2318961"/>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6" name="Oval 35">
            <a:extLst>
              <a:ext uri="{FF2B5EF4-FFF2-40B4-BE49-F238E27FC236}">
                <a16:creationId xmlns:a16="http://schemas.microsoft.com/office/drawing/2014/main" id="{DE6FAA8C-8581-4552-84A9-435F54615CDE}"/>
              </a:ext>
            </a:extLst>
          </p:cNvPr>
          <p:cNvSpPr/>
          <p:nvPr/>
        </p:nvSpPr>
        <p:spPr>
          <a:xfrm>
            <a:off x="7565276" y="239113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7" name="Oval 36">
            <a:extLst>
              <a:ext uri="{FF2B5EF4-FFF2-40B4-BE49-F238E27FC236}">
                <a16:creationId xmlns:a16="http://schemas.microsoft.com/office/drawing/2014/main" id="{CD821E48-4EE7-4496-9FD9-0FEB3954C0A3}"/>
              </a:ext>
            </a:extLst>
          </p:cNvPr>
          <p:cNvSpPr/>
          <p:nvPr/>
        </p:nvSpPr>
        <p:spPr>
          <a:xfrm>
            <a:off x="7873163" y="254227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8" name="Oval 37">
            <a:extLst>
              <a:ext uri="{FF2B5EF4-FFF2-40B4-BE49-F238E27FC236}">
                <a16:creationId xmlns:a16="http://schemas.microsoft.com/office/drawing/2014/main" id="{EF93D944-F4FF-4990-8FA0-9B5DB0A07F10}"/>
              </a:ext>
            </a:extLst>
          </p:cNvPr>
          <p:cNvSpPr/>
          <p:nvPr/>
        </p:nvSpPr>
        <p:spPr>
          <a:xfrm>
            <a:off x="8031039" y="2524558"/>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9" name="Oval 38">
            <a:extLst>
              <a:ext uri="{FF2B5EF4-FFF2-40B4-BE49-F238E27FC236}">
                <a16:creationId xmlns:a16="http://schemas.microsoft.com/office/drawing/2014/main" id="{3A6EF307-9798-401E-8A12-B25EC9FAC12F}"/>
              </a:ext>
            </a:extLst>
          </p:cNvPr>
          <p:cNvSpPr/>
          <p:nvPr/>
        </p:nvSpPr>
        <p:spPr>
          <a:xfrm>
            <a:off x="7657262" y="2630889"/>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40" name="Oval 39">
            <a:extLst>
              <a:ext uri="{FF2B5EF4-FFF2-40B4-BE49-F238E27FC236}">
                <a16:creationId xmlns:a16="http://schemas.microsoft.com/office/drawing/2014/main" id="{EF7429AF-A621-4B53-A561-893B5502171F}"/>
              </a:ext>
            </a:extLst>
          </p:cNvPr>
          <p:cNvSpPr/>
          <p:nvPr/>
        </p:nvSpPr>
        <p:spPr>
          <a:xfrm>
            <a:off x="7145153" y="1287053"/>
            <a:ext cx="143934" cy="1524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41" name="Oval 40">
            <a:extLst>
              <a:ext uri="{FF2B5EF4-FFF2-40B4-BE49-F238E27FC236}">
                <a16:creationId xmlns:a16="http://schemas.microsoft.com/office/drawing/2014/main" id="{6BC3DE1C-A94A-402D-AE42-D00A41734D16}"/>
              </a:ext>
            </a:extLst>
          </p:cNvPr>
          <p:cNvSpPr/>
          <p:nvPr/>
        </p:nvSpPr>
        <p:spPr>
          <a:xfrm>
            <a:off x="6248946" y="1944939"/>
            <a:ext cx="1109541" cy="1161104"/>
          </a:xfrm>
          <a:prstGeom prst="ellipse">
            <a:avLst/>
          </a:prstGeom>
          <a:noFill/>
          <a:ln w="2540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42" name="Oval 41">
            <a:extLst>
              <a:ext uri="{FF2B5EF4-FFF2-40B4-BE49-F238E27FC236}">
                <a16:creationId xmlns:a16="http://schemas.microsoft.com/office/drawing/2014/main" id="{EB1B4A3E-2EF1-4C05-80BB-88F4779FC38D}"/>
              </a:ext>
            </a:extLst>
          </p:cNvPr>
          <p:cNvSpPr/>
          <p:nvPr/>
        </p:nvSpPr>
        <p:spPr>
          <a:xfrm>
            <a:off x="7500302" y="2120998"/>
            <a:ext cx="989313" cy="937010"/>
          </a:xfrm>
          <a:prstGeom prst="ellipse">
            <a:avLst/>
          </a:prstGeom>
          <a:noFill/>
          <a:ln w="25400">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43" name="Oval 42">
            <a:extLst>
              <a:ext uri="{FF2B5EF4-FFF2-40B4-BE49-F238E27FC236}">
                <a16:creationId xmlns:a16="http://schemas.microsoft.com/office/drawing/2014/main" id="{6A5D5667-3C5F-4500-A510-029983648248}"/>
              </a:ext>
            </a:extLst>
          </p:cNvPr>
          <p:cNvSpPr/>
          <p:nvPr/>
        </p:nvSpPr>
        <p:spPr>
          <a:xfrm>
            <a:off x="7054969" y="914737"/>
            <a:ext cx="1293739" cy="1206261"/>
          </a:xfrm>
          <a:prstGeom prst="ellipse">
            <a:avLst/>
          </a:prstGeom>
          <a:noFill/>
          <a:ln w="25400">
            <a:solidFill>
              <a:srgbClr val="00B05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Tree>
    <p:extLst>
      <p:ext uri="{BB962C8B-B14F-4D97-AF65-F5344CB8AC3E}">
        <p14:creationId xmlns:p14="http://schemas.microsoft.com/office/powerpoint/2010/main" val="39424693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79B47-1694-4DA0-B69E-23FF110BE19C}"/>
              </a:ext>
            </a:extLst>
          </p:cNvPr>
          <p:cNvSpPr>
            <a:spLocks noGrp="1"/>
          </p:cNvSpPr>
          <p:nvPr>
            <p:ph type="title"/>
          </p:nvPr>
        </p:nvSpPr>
        <p:spPr/>
        <p:txBody>
          <a:bodyPr/>
          <a:lstStyle/>
          <a:p>
            <a:r>
              <a:rPr lang="fr-FR" dirty="0"/>
              <a:t>Classification</a:t>
            </a:r>
            <a:endParaRPr lang="en-GB" dirty="0"/>
          </a:p>
        </p:txBody>
      </p:sp>
      <p:sp>
        <p:nvSpPr>
          <p:cNvPr id="3" name="Content Placeholder 2">
            <a:extLst>
              <a:ext uri="{FF2B5EF4-FFF2-40B4-BE49-F238E27FC236}">
                <a16:creationId xmlns:a16="http://schemas.microsoft.com/office/drawing/2014/main" id="{F5CB1EA3-2677-4FFE-BBBF-8DB75920BBD9}"/>
              </a:ext>
            </a:extLst>
          </p:cNvPr>
          <p:cNvSpPr>
            <a:spLocks noGrp="1"/>
          </p:cNvSpPr>
          <p:nvPr>
            <p:ph idx="1"/>
          </p:nvPr>
        </p:nvSpPr>
        <p:spPr/>
        <p:txBody>
          <a:bodyPr/>
          <a:lstStyle/>
          <a:p>
            <a:r>
              <a:rPr lang="fr-FR" dirty="0"/>
              <a:t>Simple: </a:t>
            </a:r>
            <a:r>
              <a:rPr lang="fr-FR" dirty="0" err="1"/>
              <a:t>Logistic</a:t>
            </a:r>
            <a:r>
              <a:rPr lang="fr-FR" dirty="0"/>
              <a:t> </a:t>
            </a:r>
            <a:r>
              <a:rPr lang="fr-FR" dirty="0" err="1"/>
              <a:t>Regression</a:t>
            </a:r>
            <a:endParaRPr lang="fr-FR" dirty="0"/>
          </a:p>
          <a:p>
            <a:pPr lvl="1"/>
            <a:r>
              <a:rPr lang="fr-FR" dirty="0"/>
              <a:t>Split a </a:t>
            </a:r>
            <a:r>
              <a:rPr lang="fr-FR" dirty="0" err="1"/>
              <a:t>dataset</a:t>
            </a:r>
            <a:r>
              <a:rPr lang="fr-FR" dirty="0"/>
              <a:t> </a:t>
            </a:r>
            <a:r>
              <a:rPr lang="fr-FR" dirty="0" err="1"/>
              <a:t>along</a:t>
            </a:r>
            <a:r>
              <a:rPr lang="fr-FR" dirty="0"/>
              <a:t> a line</a:t>
            </a:r>
          </a:p>
          <a:p>
            <a:pPr lvl="1"/>
            <a:r>
              <a:rPr lang="fr-FR" dirty="0" err="1"/>
              <a:t>Each</a:t>
            </a:r>
            <a:r>
              <a:rPr lang="fr-FR" dirty="0"/>
              <a:t> </a:t>
            </a:r>
            <a:r>
              <a:rPr lang="fr-FR" dirty="0" err="1"/>
              <a:t>side</a:t>
            </a:r>
            <a:r>
              <a:rPr lang="fr-FR" dirty="0"/>
              <a:t> </a:t>
            </a:r>
            <a:r>
              <a:rPr lang="fr-FR" dirty="0" err="1"/>
              <a:t>is</a:t>
            </a:r>
            <a:r>
              <a:rPr lang="fr-FR" dirty="0"/>
              <a:t> a </a:t>
            </a:r>
            <a:r>
              <a:rPr lang="fr-FR" dirty="0" err="1"/>
              <a:t>category</a:t>
            </a:r>
            <a:endParaRPr lang="fr-FR" dirty="0"/>
          </a:p>
          <a:p>
            <a:pPr lvl="1"/>
            <a:r>
              <a:rPr lang="fr-FR" dirty="0"/>
              <a:t>Can </a:t>
            </a:r>
            <a:r>
              <a:rPr lang="fr-FR" dirty="0" err="1"/>
              <a:t>be</a:t>
            </a:r>
            <a:r>
              <a:rPr lang="fr-FR" dirty="0"/>
              <a:t> </a:t>
            </a:r>
            <a:r>
              <a:rPr lang="fr-FR" dirty="0" err="1"/>
              <a:t>extended</a:t>
            </a:r>
            <a:r>
              <a:rPr lang="fr-FR" dirty="0"/>
              <a:t> to multiple dimensions</a:t>
            </a:r>
          </a:p>
          <a:p>
            <a:r>
              <a:rPr lang="fr-FR" dirty="0"/>
              <a:t>Example: </a:t>
            </a:r>
            <a:r>
              <a:rPr lang="fr-FR" dirty="0" err="1"/>
              <a:t>predict</a:t>
            </a:r>
            <a:r>
              <a:rPr lang="fr-FR" dirty="0"/>
              <a:t> fail/no fail</a:t>
            </a:r>
          </a:p>
          <a:p>
            <a:r>
              <a:rPr lang="fr-FR" dirty="0"/>
              <a:t>Method for classification </a:t>
            </a:r>
            <a:r>
              <a:rPr lang="fr-FR" dirty="0" err="1"/>
              <a:t>is</a:t>
            </a:r>
            <a:r>
              <a:rPr lang="fr-FR" dirty="0"/>
              <a:t> </a:t>
            </a:r>
            <a:r>
              <a:rPr lang="fr-FR" dirty="0" err="1"/>
              <a:t>still</a:t>
            </a:r>
            <a:r>
              <a:rPr lang="fr-FR" dirty="0"/>
              <a:t> gradient </a:t>
            </a:r>
            <a:r>
              <a:rPr lang="fr-FR" dirty="0" err="1"/>
              <a:t>descent</a:t>
            </a:r>
            <a:endParaRPr lang="fr-FR" dirty="0"/>
          </a:p>
          <a:p>
            <a:pPr lvl="1"/>
            <a:r>
              <a:rPr lang="fr-FR" dirty="0" err="1"/>
              <a:t>Minimize</a:t>
            </a:r>
            <a:r>
              <a:rPr lang="fr-FR" dirty="0"/>
              <a:t> an </a:t>
            </a:r>
            <a:r>
              <a:rPr lang="fr-FR" dirty="0" err="1"/>
              <a:t>error</a:t>
            </a:r>
            <a:r>
              <a:rPr lang="fr-FR" dirty="0"/>
              <a:t> </a:t>
            </a:r>
            <a:r>
              <a:rPr lang="fr-FR" dirty="0" err="1"/>
              <a:t>function</a:t>
            </a:r>
            <a:r>
              <a:rPr lang="fr-FR" dirty="0"/>
              <a:t> (distance of points </a:t>
            </a:r>
            <a:r>
              <a:rPr lang="fr-FR" dirty="0" err="1"/>
              <a:t>from</a:t>
            </a:r>
            <a:r>
              <a:rPr lang="fr-FR" dirty="0"/>
              <a:t> line)</a:t>
            </a:r>
          </a:p>
          <a:p>
            <a:pPr lvl="1"/>
            <a:r>
              <a:rPr lang="fr-FR" dirty="0" err="1"/>
              <a:t>Called</a:t>
            </a:r>
            <a:r>
              <a:rPr lang="fr-FR" dirty="0"/>
              <a:t> </a:t>
            </a:r>
            <a:r>
              <a:rPr lang="fr-FR" dirty="0" err="1"/>
              <a:t>Logistic</a:t>
            </a:r>
            <a:r>
              <a:rPr lang="fr-FR" dirty="0"/>
              <a:t> </a:t>
            </a:r>
            <a:r>
              <a:rPr lang="fr-FR" dirty="0" err="1"/>
              <a:t>Regression</a:t>
            </a:r>
            <a:r>
              <a:rPr lang="fr-FR" dirty="0"/>
              <a:t> (log-</a:t>
            </a:r>
            <a:r>
              <a:rPr lang="fr-FR" dirty="0" err="1"/>
              <a:t>based</a:t>
            </a:r>
            <a:r>
              <a:rPr lang="fr-FR" dirty="0"/>
              <a:t> </a:t>
            </a:r>
            <a:r>
              <a:rPr lang="fr-FR" dirty="0" err="1"/>
              <a:t>error</a:t>
            </a:r>
            <a:r>
              <a:rPr lang="fr-FR" dirty="0"/>
              <a:t> </a:t>
            </a:r>
            <a:r>
              <a:rPr lang="fr-FR" dirty="0" err="1"/>
              <a:t>function</a:t>
            </a:r>
            <a:r>
              <a:rPr lang="fr-FR" dirty="0"/>
              <a:t>)</a:t>
            </a:r>
          </a:p>
          <a:p>
            <a:r>
              <a:rPr lang="fr-FR" dirty="0" err="1"/>
              <a:t>Deep</a:t>
            </a:r>
            <a:r>
              <a:rPr lang="fr-FR" dirty="0"/>
              <a:t>: Neural networks</a:t>
            </a:r>
          </a:p>
          <a:p>
            <a:pPr lvl="1"/>
            <a:r>
              <a:rPr lang="fr-FR" dirty="0" err="1"/>
              <a:t>Used</a:t>
            </a:r>
            <a:r>
              <a:rPr lang="fr-FR" dirty="0"/>
              <a:t> for more </a:t>
            </a:r>
            <a:r>
              <a:rPr lang="fr-FR" dirty="0" err="1"/>
              <a:t>complex</a:t>
            </a:r>
            <a:r>
              <a:rPr lang="fr-FR" dirty="0"/>
              <a:t> classifications</a:t>
            </a:r>
          </a:p>
          <a:p>
            <a:pPr lvl="1"/>
            <a:r>
              <a:rPr lang="fr-FR" dirty="0"/>
              <a:t>A simple </a:t>
            </a:r>
            <a:r>
              <a:rPr lang="fr-FR" dirty="0" err="1"/>
              <a:t>logistic</a:t>
            </a:r>
            <a:r>
              <a:rPr lang="fr-FR" dirty="0"/>
              <a:t> </a:t>
            </a:r>
            <a:r>
              <a:rPr lang="fr-FR" dirty="0" err="1"/>
              <a:t>regression</a:t>
            </a:r>
            <a:r>
              <a:rPr lang="fr-FR" dirty="0"/>
              <a:t> can </a:t>
            </a:r>
            <a:r>
              <a:rPr lang="fr-FR" dirty="0" err="1"/>
              <a:t>be</a:t>
            </a:r>
            <a:r>
              <a:rPr lang="fr-FR" dirty="0"/>
              <a:t> </a:t>
            </a:r>
            <a:r>
              <a:rPr lang="fr-FR" dirty="0" err="1"/>
              <a:t>considered</a:t>
            </a:r>
            <a:br>
              <a:rPr lang="fr-FR" dirty="0"/>
            </a:br>
            <a:r>
              <a:rPr lang="fr-FR" dirty="0"/>
              <a:t>a one-</a:t>
            </a:r>
            <a:r>
              <a:rPr lang="fr-FR" dirty="0" err="1"/>
              <a:t>neuron</a:t>
            </a:r>
            <a:r>
              <a:rPr lang="fr-FR" dirty="0"/>
              <a:t> network…</a:t>
            </a:r>
          </a:p>
        </p:txBody>
      </p:sp>
      <p:sp>
        <p:nvSpPr>
          <p:cNvPr id="5" name="Oval 4">
            <a:extLst>
              <a:ext uri="{FF2B5EF4-FFF2-40B4-BE49-F238E27FC236}">
                <a16:creationId xmlns:a16="http://schemas.microsoft.com/office/drawing/2014/main" id="{51A215A6-A3D9-467F-B35E-B9C6471B53F1}"/>
              </a:ext>
            </a:extLst>
          </p:cNvPr>
          <p:cNvSpPr/>
          <p:nvPr/>
        </p:nvSpPr>
        <p:spPr>
          <a:xfrm>
            <a:off x="6221778" y="570557"/>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6" name="Oval 5">
            <a:extLst>
              <a:ext uri="{FF2B5EF4-FFF2-40B4-BE49-F238E27FC236}">
                <a16:creationId xmlns:a16="http://schemas.microsoft.com/office/drawing/2014/main" id="{67025172-23A3-4524-96D5-F4426A0A7152}"/>
              </a:ext>
            </a:extLst>
          </p:cNvPr>
          <p:cNvSpPr/>
          <p:nvPr/>
        </p:nvSpPr>
        <p:spPr>
          <a:xfrm>
            <a:off x="7003798" y="1197188"/>
            <a:ext cx="143934" cy="1524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 name="Oval 6">
            <a:extLst>
              <a:ext uri="{FF2B5EF4-FFF2-40B4-BE49-F238E27FC236}">
                <a16:creationId xmlns:a16="http://schemas.microsoft.com/office/drawing/2014/main" id="{1E9E5BF6-CD7E-4368-98A4-6FB550662D89}"/>
              </a:ext>
            </a:extLst>
          </p:cNvPr>
          <p:cNvSpPr/>
          <p:nvPr/>
        </p:nvSpPr>
        <p:spPr>
          <a:xfrm>
            <a:off x="6533324" y="528436"/>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8" name="Oval 7">
            <a:extLst>
              <a:ext uri="{FF2B5EF4-FFF2-40B4-BE49-F238E27FC236}">
                <a16:creationId xmlns:a16="http://schemas.microsoft.com/office/drawing/2014/main" id="{26629839-DE7D-47E8-A816-BE1FD3F71669}"/>
              </a:ext>
            </a:extLst>
          </p:cNvPr>
          <p:cNvSpPr/>
          <p:nvPr/>
        </p:nvSpPr>
        <p:spPr>
          <a:xfrm>
            <a:off x="6062454" y="1477666"/>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9" name="Oval 8">
            <a:extLst>
              <a:ext uri="{FF2B5EF4-FFF2-40B4-BE49-F238E27FC236}">
                <a16:creationId xmlns:a16="http://schemas.microsoft.com/office/drawing/2014/main" id="{86E25D4B-1340-4B29-A1F5-C14EF7B38B44}"/>
              </a:ext>
            </a:extLst>
          </p:cNvPr>
          <p:cNvSpPr/>
          <p:nvPr/>
        </p:nvSpPr>
        <p:spPr>
          <a:xfrm>
            <a:off x="6338985" y="1081020"/>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0" name="Oval 9">
            <a:extLst>
              <a:ext uri="{FF2B5EF4-FFF2-40B4-BE49-F238E27FC236}">
                <a16:creationId xmlns:a16="http://schemas.microsoft.com/office/drawing/2014/main" id="{F2F2D926-A5D9-4532-8631-E57C657036FA}"/>
              </a:ext>
            </a:extLst>
          </p:cNvPr>
          <p:cNvSpPr/>
          <p:nvPr/>
        </p:nvSpPr>
        <p:spPr>
          <a:xfrm>
            <a:off x="6217545" y="1349588"/>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1" name="Oval 10">
            <a:extLst>
              <a:ext uri="{FF2B5EF4-FFF2-40B4-BE49-F238E27FC236}">
                <a16:creationId xmlns:a16="http://schemas.microsoft.com/office/drawing/2014/main" id="{034528C7-0670-46CC-BCF6-80D54EB11B1C}"/>
              </a:ext>
            </a:extLst>
          </p:cNvPr>
          <p:cNvSpPr/>
          <p:nvPr/>
        </p:nvSpPr>
        <p:spPr>
          <a:xfrm>
            <a:off x="6509646" y="776484"/>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2" name="Oval 11">
            <a:extLst>
              <a:ext uri="{FF2B5EF4-FFF2-40B4-BE49-F238E27FC236}">
                <a16:creationId xmlns:a16="http://schemas.microsoft.com/office/drawing/2014/main" id="{A92998E5-2F8D-4E0B-B7E8-1D1C7EE93AB2}"/>
              </a:ext>
            </a:extLst>
          </p:cNvPr>
          <p:cNvSpPr/>
          <p:nvPr/>
        </p:nvSpPr>
        <p:spPr>
          <a:xfrm>
            <a:off x="6137766" y="1120988"/>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3" name="Oval 12">
            <a:extLst>
              <a:ext uri="{FF2B5EF4-FFF2-40B4-BE49-F238E27FC236}">
                <a16:creationId xmlns:a16="http://schemas.microsoft.com/office/drawing/2014/main" id="{F690E550-5A6C-45D1-8131-4970DF78891F}"/>
              </a:ext>
            </a:extLst>
          </p:cNvPr>
          <p:cNvSpPr/>
          <p:nvPr/>
        </p:nvSpPr>
        <p:spPr>
          <a:xfrm>
            <a:off x="6413247" y="1577210"/>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4" name="Oval 13">
            <a:extLst>
              <a:ext uri="{FF2B5EF4-FFF2-40B4-BE49-F238E27FC236}">
                <a16:creationId xmlns:a16="http://schemas.microsoft.com/office/drawing/2014/main" id="{EB876EE6-037D-4758-8DF2-2639F1EFDACD}"/>
              </a:ext>
            </a:extLst>
          </p:cNvPr>
          <p:cNvSpPr/>
          <p:nvPr/>
        </p:nvSpPr>
        <p:spPr>
          <a:xfrm>
            <a:off x="6365712" y="364631"/>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5" name="Oval 14">
            <a:extLst>
              <a:ext uri="{FF2B5EF4-FFF2-40B4-BE49-F238E27FC236}">
                <a16:creationId xmlns:a16="http://schemas.microsoft.com/office/drawing/2014/main" id="{B1B294FD-CD28-41ED-B3F1-3C5F9FB72AAC}"/>
              </a:ext>
            </a:extLst>
          </p:cNvPr>
          <p:cNvSpPr/>
          <p:nvPr/>
        </p:nvSpPr>
        <p:spPr>
          <a:xfrm>
            <a:off x="6944531" y="548356"/>
            <a:ext cx="143934"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6" name="Oval 15">
            <a:extLst>
              <a:ext uri="{FF2B5EF4-FFF2-40B4-BE49-F238E27FC236}">
                <a16:creationId xmlns:a16="http://schemas.microsoft.com/office/drawing/2014/main" id="{7BEE31FC-E18F-42DF-9536-D964D516ACF0}"/>
              </a:ext>
            </a:extLst>
          </p:cNvPr>
          <p:cNvSpPr/>
          <p:nvPr/>
        </p:nvSpPr>
        <p:spPr>
          <a:xfrm>
            <a:off x="6246211" y="914801"/>
            <a:ext cx="143934" cy="1524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7" name="Oval 16">
            <a:extLst>
              <a:ext uri="{FF2B5EF4-FFF2-40B4-BE49-F238E27FC236}">
                <a16:creationId xmlns:a16="http://schemas.microsoft.com/office/drawing/2014/main" id="{F976E77F-1749-4B53-BA88-61467F89744E}"/>
              </a:ext>
            </a:extLst>
          </p:cNvPr>
          <p:cNvSpPr/>
          <p:nvPr/>
        </p:nvSpPr>
        <p:spPr>
          <a:xfrm>
            <a:off x="6365712" y="1814018"/>
            <a:ext cx="143934" cy="1524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8" name="Oval 17">
            <a:extLst>
              <a:ext uri="{FF2B5EF4-FFF2-40B4-BE49-F238E27FC236}">
                <a16:creationId xmlns:a16="http://schemas.microsoft.com/office/drawing/2014/main" id="{06D950C9-EF99-4140-9DB6-E6628D42F39D}"/>
              </a:ext>
            </a:extLst>
          </p:cNvPr>
          <p:cNvSpPr/>
          <p:nvPr/>
        </p:nvSpPr>
        <p:spPr>
          <a:xfrm>
            <a:off x="7452531" y="750006"/>
            <a:ext cx="143934" cy="1524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9" name="Oval 18">
            <a:extLst>
              <a:ext uri="{FF2B5EF4-FFF2-40B4-BE49-F238E27FC236}">
                <a16:creationId xmlns:a16="http://schemas.microsoft.com/office/drawing/2014/main" id="{8B605C91-4174-4C4A-9AD5-8A14F1B35B12}"/>
              </a:ext>
            </a:extLst>
          </p:cNvPr>
          <p:cNvSpPr/>
          <p:nvPr/>
        </p:nvSpPr>
        <p:spPr>
          <a:xfrm>
            <a:off x="6694764" y="1654388"/>
            <a:ext cx="143934" cy="1524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0" name="Oval 19">
            <a:extLst>
              <a:ext uri="{FF2B5EF4-FFF2-40B4-BE49-F238E27FC236}">
                <a16:creationId xmlns:a16="http://schemas.microsoft.com/office/drawing/2014/main" id="{10D1E4FA-0EB5-4C9F-A2D4-720AE5EE2900}"/>
              </a:ext>
            </a:extLst>
          </p:cNvPr>
          <p:cNvSpPr/>
          <p:nvPr/>
        </p:nvSpPr>
        <p:spPr>
          <a:xfrm>
            <a:off x="6781726" y="906072"/>
            <a:ext cx="143934" cy="1524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1" name="Oval 20">
            <a:extLst>
              <a:ext uri="{FF2B5EF4-FFF2-40B4-BE49-F238E27FC236}">
                <a16:creationId xmlns:a16="http://schemas.microsoft.com/office/drawing/2014/main" id="{5AD4E79A-0E40-464B-9DE4-F419DD0EF416}"/>
              </a:ext>
            </a:extLst>
          </p:cNvPr>
          <p:cNvSpPr/>
          <p:nvPr/>
        </p:nvSpPr>
        <p:spPr>
          <a:xfrm>
            <a:off x="7036517" y="788106"/>
            <a:ext cx="143934" cy="1524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cxnSp>
        <p:nvCxnSpPr>
          <p:cNvPr id="23" name="Straight Connector 22">
            <a:extLst>
              <a:ext uri="{FF2B5EF4-FFF2-40B4-BE49-F238E27FC236}">
                <a16:creationId xmlns:a16="http://schemas.microsoft.com/office/drawing/2014/main" id="{2F971BC5-4856-47E4-8A54-713A0A869B57}"/>
              </a:ext>
            </a:extLst>
          </p:cNvPr>
          <p:cNvCxnSpPr>
            <a:cxnSpLocks/>
          </p:cNvCxnSpPr>
          <p:nvPr/>
        </p:nvCxnSpPr>
        <p:spPr>
          <a:xfrm flipV="1">
            <a:off x="5861453" y="364631"/>
            <a:ext cx="1142345" cy="2087602"/>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sp>
        <p:nvSpPr>
          <p:cNvPr id="27" name="Oval 26">
            <a:extLst>
              <a:ext uri="{FF2B5EF4-FFF2-40B4-BE49-F238E27FC236}">
                <a16:creationId xmlns:a16="http://schemas.microsoft.com/office/drawing/2014/main" id="{6E251050-EE85-4B11-B19B-EF60505B2992}"/>
              </a:ext>
            </a:extLst>
          </p:cNvPr>
          <p:cNvSpPr/>
          <p:nvPr/>
        </p:nvSpPr>
        <p:spPr>
          <a:xfrm>
            <a:off x="6610671" y="1367583"/>
            <a:ext cx="143934" cy="1524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9" name="Arrow: Left 28">
            <a:extLst>
              <a:ext uri="{FF2B5EF4-FFF2-40B4-BE49-F238E27FC236}">
                <a16:creationId xmlns:a16="http://schemas.microsoft.com/office/drawing/2014/main" id="{F06FFA33-7021-4F74-8ADD-36C4AD6B7C92}"/>
              </a:ext>
            </a:extLst>
          </p:cNvPr>
          <p:cNvSpPr/>
          <p:nvPr/>
        </p:nvSpPr>
        <p:spPr>
          <a:xfrm rot="1859019">
            <a:off x="4948036" y="1482389"/>
            <a:ext cx="1068546" cy="722938"/>
          </a:xfrm>
          <a:prstGeom prst="leftArrow">
            <a:avLst>
              <a:gd name="adj1" fmla="val 50000"/>
              <a:gd name="adj2" fmla="val 64258"/>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Blue</a:t>
            </a:r>
            <a:endParaRPr lang="en-GB" dirty="0"/>
          </a:p>
        </p:txBody>
      </p:sp>
      <p:sp>
        <p:nvSpPr>
          <p:cNvPr id="30" name="Arrow: Left 29">
            <a:extLst>
              <a:ext uri="{FF2B5EF4-FFF2-40B4-BE49-F238E27FC236}">
                <a16:creationId xmlns:a16="http://schemas.microsoft.com/office/drawing/2014/main" id="{6EA94787-F380-4B70-9447-DABA2A4BBCE6}"/>
              </a:ext>
            </a:extLst>
          </p:cNvPr>
          <p:cNvSpPr/>
          <p:nvPr/>
        </p:nvSpPr>
        <p:spPr>
          <a:xfrm rot="1859019" flipH="1">
            <a:off x="6038749" y="2090764"/>
            <a:ext cx="979508" cy="722938"/>
          </a:xfrm>
          <a:prstGeom prst="leftArrow">
            <a:avLst>
              <a:gd name="adj1" fmla="val 50000"/>
              <a:gd name="adj2" fmla="val 64258"/>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Red</a:t>
            </a:r>
            <a:endParaRPr lang="en-GB" dirty="0"/>
          </a:p>
        </p:txBody>
      </p:sp>
      <p:cxnSp>
        <p:nvCxnSpPr>
          <p:cNvPr id="32" name="Straight Arrow Connector 31">
            <a:extLst>
              <a:ext uri="{FF2B5EF4-FFF2-40B4-BE49-F238E27FC236}">
                <a16:creationId xmlns:a16="http://schemas.microsoft.com/office/drawing/2014/main" id="{CCD1EE1B-FADE-47DA-9517-E63BA75857DC}"/>
              </a:ext>
            </a:extLst>
          </p:cNvPr>
          <p:cNvCxnSpPr>
            <a:cxnSpLocks/>
          </p:cNvCxnSpPr>
          <p:nvPr/>
        </p:nvCxnSpPr>
        <p:spPr>
          <a:xfrm flipV="1">
            <a:off x="6062454" y="582730"/>
            <a:ext cx="0" cy="1493965"/>
          </a:xfrm>
          <a:prstGeom prst="straightConnector1">
            <a:avLst/>
          </a:prstGeom>
          <a:ln>
            <a:solidFill>
              <a:schemeClr val="tx2"/>
            </a:solidFill>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F48EC347-B492-4F6F-9251-4FDC44E34D04}"/>
              </a:ext>
            </a:extLst>
          </p:cNvPr>
          <p:cNvCxnSpPr>
            <a:cxnSpLocks/>
          </p:cNvCxnSpPr>
          <p:nvPr/>
        </p:nvCxnSpPr>
        <p:spPr>
          <a:xfrm flipV="1">
            <a:off x="6071120" y="2060832"/>
            <a:ext cx="1596393" cy="25798"/>
          </a:xfrm>
          <a:prstGeom prst="straightConnector1">
            <a:avLst/>
          </a:prstGeom>
          <a:ln>
            <a:solidFill>
              <a:schemeClr val="tx2"/>
            </a:solidFill>
            <a:tailEnd type="triangle"/>
          </a:ln>
        </p:spPr>
        <p:style>
          <a:lnRef idx="2">
            <a:schemeClr val="accent1"/>
          </a:lnRef>
          <a:fillRef idx="0">
            <a:schemeClr val="accent1"/>
          </a:fillRef>
          <a:effectRef idx="1">
            <a:schemeClr val="accent1"/>
          </a:effectRef>
          <a:fontRef idx="minor">
            <a:schemeClr val="tx1"/>
          </a:fontRef>
        </p:style>
      </p:cxnSp>
      <p:sp>
        <p:nvSpPr>
          <p:cNvPr id="39" name="Oval 38">
            <a:extLst>
              <a:ext uri="{FF2B5EF4-FFF2-40B4-BE49-F238E27FC236}">
                <a16:creationId xmlns:a16="http://schemas.microsoft.com/office/drawing/2014/main" id="{801911CB-D3E3-45CE-A470-9093107CF502}"/>
              </a:ext>
            </a:extLst>
          </p:cNvPr>
          <p:cNvSpPr/>
          <p:nvPr/>
        </p:nvSpPr>
        <p:spPr>
          <a:xfrm>
            <a:off x="6617633" y="1115195"/>
            <a:ext cx="230896" cy="2039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endParaRPr lang="en-GB" dirty="0"/>
          </a:p>
        </p:txBody>
      </p:sp>
      <p:sp>
        <p:nvSpPr>
          <p:cNvPr id="42" name="TextBox 41">
            <a:extLst>
              <a:ext uri="{FF2B5EF4-FFF2-40B4-BE49-F238E27FC236}">
                <a16:creationId xmlns:a16="http://schemas.microsoft.com/office/drawing/2014/main" id="{32CB5093-1DEA-4946-8956-B6A48642132E}"/>
              </a:ext>
            </a:extLst>
          </p:cNvPr>
          <p:cNvSpPr txBox="1"/>
          <p:nvPr/>
        </p:nvSpPr>
        <p:spPr>
          <a:xfrm>
            <a:off x="7607720" y="1876166"/>
            <a:ext cx="284599" cy="369332"/>
          </a:xfrm>
          <a:prstGeom prst="rect">
            <a:avLst/>
          </a:prstGeom>
          <a:noFill/>
        </p:spPr>
        <p:txBody>
          <a:bodyPr wrap="square" rtlCol="0">
            <a:spAutoFit/>
          </a:bodyPr>
          <a:lstStyle/>
          <a:p>
            <a:r>
              <a:rPr lang="en-US" dirty="0"/>
              <a:t>a</a:t>
            </a:r>
            <a:endParaRPr lang="en-GB" dirty="0"/>
          </a:p>
        </p:txBody>
      </p:sp>
      <p:sp>
        <p:nvSpPr>
          <p:cNvPr id="43" name="TextBox 42">
            <a:extLst>
              <a:ext uri="{FF2B5EF4-FFF2-40B4-BE49-F238E27FC236}">
                <a16:creationId xmlns:a16="http://schemas.microsoft.com/office/drawing/2014/main" id="{AC8177C9-4D83-408E-933F-747EF8A54105}"/>
              </a:ext>
            </a:extLst>
          </p:cNvPr>
          <p:cNvSpPr txBox="1"/>
          <p:nvPr/>
        </p:nvSpPr>
        <p:spPr>
          <a:xfrm>
            <a:off x="5790069" y="400723"/>
            <a:ext cx="284599" cy="369332"/>
          </a:xfrm>
          <a:prstGeom prst="rect">
            <a:avLst/>
          </a:prstGeom>
          <a:noFill/>
        </p:spPr>
        <p:txBody>
          <a:bodyPr wrap="square" rtlCol="0">
            <a:spAutoFit/>
          </a:bodyPr>
          <a:lstStyle/>
          <a:p>
            <a:r>
              <a:rPr lang="en-US" dirty="0"/>
              <a:t>b</a:t>
            </a:r>
            <a:endParaRPr lang="en-GB" dirty="0"/>
          </a:p>
        </p:txBody>
      </p:sp>
      <p:sp>
        <p:nvSpPr>
          <p:cNvPr id="44" name="Rectangle 43">
            <a:extLst>
              <a:ext uri="{FF2B5EF4-FFF2-40B4-BE49-F238E27FC236}">
                <a16:creationId xmlns:a16="http://schemas.microsoft.com/office/drawing/2014/main" id="{C271D885-16C0-4B21-910C-D3884885DB58}"/>
              </a:ext>
            </a:extLst>
          </p:cNvPr>
          <p:cNvSpPr/>
          <p:nvPr/>
        </p:nvSpPr>
        <p:spPr>
          <a:xfrm>
            <a:off x="7620598" y="798948"/>
            <a:ext cx="1676747" cy="1077218"/>
          </a:xfrm>
          <a:prstGeom prst="rect">
            <a:avLst/>
          </a:prstGeom>
        </p:spPr>
        <p:txBody>
          <a:bodyPr wrap="square">
            <a:spAutoFit/>
          </a:bodyPr>
          <a:lstStyle/>
          <a:p>
            <a:r>
              <a:rPr lang="fr-FR" sz="1600" dirty="0" err="1"/>
              <a:t>Used</a:t>
            </a:r>
            <a:r>
              <a:rPr lang="fr-FR" sz="1600" dirty="0"/>
              <a:t> to </a:t>
            </a:r>
            <a:r>
              <a:rPr lang="fr-FR" sz="1600" dirty="0" err="1"/>
              <a:t>predict</a:t>
            </a:r>
            <a:r>
              <a:rPr lang="fr-FR" sz="1600" dirty="0"/>
              <a:t> if point </a:t>
            </a:r>
            <a:r>
              <a:rPr lang="fr-FR" sz="1600" dirty="0" err="1"/>
              <a:t>with</a:t>
            </a:r>
            <a:r>
              <a:rPr lang="fr-FR" sz="1600" dirty="0"/>
              <a:t> </a:t>
            </a:r>
            <a:r>
              <a:rPr lang="fr-FR" sz="1600" dirty="0" err="1"/>
              <a:t>given</a:t>
            </a:r>
            <a:r>
              <a:rPr lang="fr-FR" sz="1600" dirty="0"/>
              <a:t> (</a:t>
            </a:r>
            <a:r>
              <a:rPr lang="fr-FR" sz="1600" dirty="0" err="1"/>
              <a:t>a’,b</a:t>
            </a:r>
            <a:r>
              <a:rPr lang="fr-FR" sz="1600" dirty="0"/>
              <a:t>’) </a:t>
            </a:r>
            <a:r>
              <a:rPr lang="fr-FR" sz="1600" dirty="0" err="1"/>
              <a:t>is</a:t>
            </a:r>
            <a:r>
              <a:rPr lang="fr-FR" sz="1600" dirty="0"/>
              <a:t> </a:t>
            </a:r>
            <a:r>
              <a:rPr lang="fr-FR" sz="1600" dirty="0" err="1"/>
              <a:t>red</a:t>
            </a:r>
            <a:r>
              <a:rPr lang="fr-FR" sz="1600" dirty="0"/>
              <a:t> or </a:t>
            </a:r>
            <a:r>
              <a:rPr lang="fr-FR" sz="1600" dirty="0" err="1"/>
              <a:t>blue</a:t>
            </a:r>
            <a:endParaRPr lang="fr-FR" sz="1600" dirty="0"/>
          </a:p>
        </p:txBody>
      </p:sp>
      <p:pic>
        <p:nvPicPr>
          <p:cNvPr id="45" name="Picture 22" descr="integrating-process">
            <a:extLst>
              <a:ext uri="{FF2B5EF4-FFF2-40B4-BE49-F238E27FC236}">
                <a16:creationId xmlns:a16="http://schemas.microsoft.com/office/drawing/2014/main" id="{DD3BB315-7567-456E-8998-9356B65361C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88553" y="2963544"/>
            <a:ext cx="2127955" cy="15409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33800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43FB9-EC07-4D3D-9A15-0A4092E8BC3E}"/>
              </a:ext>
            </a:extLst>
          </p:cNvPr>
          <p:cNvSpPr>
            <a:spLocks noGrp="1"/>
          </p:cNvSpPr>
          <p:nvPr>
            <p:ph type="title"/>
          </p:nvPr>
        </p:nvSpPr>
        <p:spPr/>
        <p:txBody>
          <a:bodyPr/>
          <a:lstStyle/>
          <a:p>
            <a:r>
              <a:rPr lang="en-US" dirty="0"/>
              <a:t>Lab 5: Machine Learning</a:t>
            </a:r>
            <a:endParaRPr lang="en-GB" dirty="0"/>
          </a:p>
        </p:txBody>
      </p:sp>
      <p:sp>
        <p:nvSpPr>
          <p:cNvPr id="3" name="Content Placeholder 2">
            <a:extLst>
              <a:ext uri="{FF2B5EF4-FFF2-40B4-BE49-F238E27FC236}">
                <a16:creationId xmlns:a16="http://schemas.microsoft.com/office/drawing/2014/main" id="{A93A49AC-5A7F-4D5E-A6A3-A31B5D82B275}"/>
              </a:ext>
            </a:extLst>
          </p:cNvPr>
          <p:cNvSpPr>
            <a:spLocks noGrp="1"/>
          </p:cNvSpPr>
          <p:nvPr>
            <p:ph idx="1"/>
          </p:nvPr>
        </p:nvSpPr>
        <p:spPr/>
        <p:txBody>
          <a:bodyPr/>
          <a:lstStyle/>
          <a:p>
            <a:r>
              <a:rPr lang="en-US" dirty="0"/>
              <a:t>In this lab, you will use Watson Studio support for Watson Machine Learning to train and deploy a model.</a:t>
            </a:r>
          </a:p>
          <a:p>
            <a:r>
              <a:rPr lang="en-US" dirty="0"/>
              <a:t>Lab material available at </a:t>
            </a:r>
            <a:r>
              <a:rPr lang="en-US" dirty="0">
                <a:hlinkClick r:id="rId2"/>
              </a:rPr>
              <a:t>https://ibm.box.com/v/WatsonStudio-WS</a:t>
            </a:r>
            <a:endParaRPr lang="en-US" dirty="0"/>
          </a:p>
          <a:p>
            <a:pPr lvl="1"/>
            <a:r>
              <a:rPr lang="en-GB" dirty="0">
                <a:latin typeface="Lucida Console" panose="020B0609040504020204" pitchFamily="49" charset="0"/>
              </a:rPr>
              <a:t>Hands-On Labs\Lab5-WatsonML\Lab5-WatsonML_Churn.pdf</a:t>
            </a:r>
            <a:endParaRPr lang="en-GB" dirty="0"/>
          </a:p>
          <a:p>
            <a:pPr lvl="1"/>
            <a:endParaRPr lang="en-GB" dirty="0"/>
          </a:p>
          <a:p>
            <a:pPr lvl="2"/>
            <a:r>
              <a:rPr lang="en-GB" dirty="0"/>
              <a:t>Use: </a:t>
            </a:r>
            <a:r>
              <a:rPr lang="en-GB" sz="2000" b="1" dirty="0">
                <a:latin typeface="Lucida Console" panose="020B0609040504020204" pitchFamily="49" charset="0"/>
              </a:rPr>
              <a:t>customer_churn.csv</a:t>
            </a:r>
          </a:p>
          <a:p>
            <a:pPr lvl="1"/>
            <a:endParaRPr lang="en-GB" dirty="0"/>
          </a:p>
          <a:p>
            <a:pPr lvl="1"/>
            <a:r>
              <a:rPr lang="en-GB" dirty="0"/>
              <a:t>Lab has 2 stretch parts:</a:t>
            </a:r>
          </a:p>
          <a:p>
            <a:pPr marL="746125" lvl="2" indent="-342900">
              <a:buFont typeface="+mj-lt"/>
              <a:buAutoNum type="arabicPeriod" startAt="2"/>
            </a:pPr>
            <a:r>
              <a:rPr lang="en-GB" dirty="0"/>
              <a:t>Part 2 invokes the WML service from python code in a notebook</a:t>
            </a:r>
          </a:p>
          <a:p>
            <a:pPr marL="1089025" lvl="3" indent="-342900"/>
            <a:r>
              <a:rPr lang="en-GB" dirty="0"/>
              <a:t>Using </a:t>
            </a:r>
            <a:r>
              <a:rPr lang="en-GB" dirty="0">
                <a:latin typeface="Lucida Console" panose="020B0609040504020204" pitchFamily="49" charset="0"/>
              </a:rPr>
              <a:t>Lab5-Part2-RunModelFromNotebook.ipynb</a:t>
            </a:r>
          </a:p>
          <a:p>
            <a:pPr marL="746125" lvl="2" indent="-342900">
              <a:buFont typeface="+mj-lt"/>
              <a:buAutoNum type="arabicPeriod" startAt="3"/>
            </a:pPr>
            <a:r>
              <a:rPr lang="en-GB" dirty="0"/>
              <a:t>Part 3 invokes the WML model REST API using </a:t>
            </a:r>
            <a:r>
              <a:rPr lang="en-GB" dirty="0" err="1"/>
              <a:t>cUrl</a:t>
            </a:r>
            <a:r>
              <a:rPr lang="en-GB" dirty="0"/>
              <a:t> from the command line.</a:t>
            </a:r>
          </a:p>
          <a:p>
            <a:pPr marL="1089025" lvl="3" indent="-342900"/>
            <a:r>
              <a:rPr lang="en-GB" dirty="0"/>
              <a:t>Some adjustments to be made for Windows machines</a:t>
            </a:r>
          </a:p>
        </p:txBody>
      </p:sp>
    </p:spTree>
    <p:extLst>
      <p:ext uri="{BB962C8B-B14F-4D97-AF65-F5344CB8AC3E}">
        <p14:creationId xmlns:p14="http://schemas.microsoft.com/office/powerpoint/2010/main" val="3267538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FB4F2-BDBD-4702-B136-4A8A24B56B51}"/>
              </a:ext>
            </a:extLst>
          </p:cNvPr>
          <p:cNvSpPr>
            <a:spLocks noGrp="1"/>
          </p:cNvSpPr>
          <p:nvPr>
            <p:ph type="title"/>
          </p:nvPr>
        </p:nvSpPr>
        <p:spPr/>
        <p:txBody>
          <a:bodyPr/>
          <a:lstStyle/>
          <a:p>
            <a:r>
              <a:rPr lang="en-US" dirty="0"/>
              <a:t>Workshop Agenda – Section 5</a:t>
            </a:r>
            <a:endParaRPr lang="en-GB" dirty="0"/>
          </a:p>
        </p:txBody>
      </p:sp>
      <p:sp>
        <p:nvSpPr>
          <p:cNvPr id="3" name="Content Placeholder 2">
            <a:extLst>
              <a:ext uri="{FF2B5EF4-FFF2-40B4-BE49-F238E27FC236}">
                <a16:creationId xmlns:a16="http://schemas.microsoft.com/office/drawing/2014/main" id="{BA5D4ED8-7EE8-412E-B1BA-84286740C9E6}"/>
              </a:ext>
            </a:extLst>
          </p:cNvPr>
          <p:cNvSpPr>
            <a:spLocks noGrp="1"/>
          </p:cNvSpPr>
          <p:nvPr>
            <p:ph idx="1"/>
          </p:nvPr>
        </p:nvSpPr>
        <p:spPr/>
        <p:txBody>
          <a:bodyPr/>
          <a:lstStyle/>
          <a:p>
            <a:pPr marL="0" indent="0">
              <a:buNone/>
            </a:pPr>
            <a:r>
              <a:rPr lang="en-GB" b="1" dirty="0"/>
              <a:t>Machine Learning with Watson Studio</a:t>
            </a:r>
          </a:p>
          <a:p>
            <a:pPr lvl="1"/>
            <a:r>
              <a:rPr lang="en-GB" dirty="0"/>
              <a:t>Introduction to Machine Learning</a:t>
            </a:r>
          </a:p>
          <a:p>
            <a:pPr lvl="1"/>
            <a:r>
              <a:rPr lang="en-US" dirty="0"/>
              <a:t>Some of the base techniques of Machine Learning</a:t>
            </a:r>
            <a:endParaRPr lang="en-GB" dirty="0"/>
          </a:p>
          <a:p>
            <a:r>
              <a:rPr lang="en-GB" dirty="0"/>
              <a:t>Lab 5 :</a:t>
            </a:r>
          </a:p>
          <a:p>
            <a:pPr lvl="1"/>
            <a:r>
              <a:rPr lang="en-GB" dirty="0"/>
              <a:t>Learn how to train and run a Watson Machine Learning Model in Watson Studio</a:t>
            </a:r>
          </a:p>
          <a:p>
            <a:pPr lvl="2"/>
            <a:r>
              <a:rPr lang="en-US" dirty="0"/>
              <a:t>Create a scoring model, train, deploy and test it</a:t>
            </a:r>
          </a:p>
          <a:p>
            <a:pPr lvl="2"/>
            <a:r>
              <a:rPr lang="en-US" dirty="0"/>
              <a:t>Invoke a Watson ML model from a </a:t>
            </a:r>
            <a:r>
              <a:rPr lang="en-US" dirty="0" err="1"/>
              <a:t>Jupyter</a:t>
            </a:r>
            <a:r>
              <a:rPr lang="en-US" dirty="0"/>
              <a:t> notebook</a:t>
            </a:r>
            <a:endParaRPr lang="en-GB" dirty="0"/>
          </a:p>
        </p:txBody>
      </p:sp>
    </p:spTree>
    <p:extLst>
      <p:ext uri="{BB962C8B-B14F-4D97-AF65-F5344CB8AC3E}">
        <p14:creationId xmlns:p14="http://schemas.microsoft.com/office/powerpoint/2010/main" val="1257113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78563-E2C6-4FDC-92A1-6D1FAEBB2A33}"/>
              </a:ext>
            </a:extLst>
          </p:cNvPr>
          <p:cNvSpPr>
            <a:spLocks noGrp="1"/>
          </p:cNvSpPr>
          <p:nvPr>
            <p:ph type="title"/>
          </p:nvPr>
        </p:nvSpPr>
        <p:spPr/>
        <p:txBody>
          <a:bodyPr/>
          <a:lstStyle/>
          <a:p>
            <a:r>
              <a:rPr lang="en-US" dirty="0"/>
              <a:t>More topics</a:t>
            </a:r>
            <a:endParaRPr lang="en-GB" dirty="0"/>
          </a:p>
        </p:txBody>
      </p:sp>
      <p:sp>
        <p:nvSpPr>
          <p:cNvPr id="3" name="Content Placeholder 2">
            <a:extLst>
              <a:ext uri="{FF2B5EF4-FFF2-40B4-BE49-F238E27FC236}">
                <a16:creationId xmlns:a16="http://schemas.microsoft.com/office/drawing/2014/main" id="{E968EC55-3EB1-41E9-A2BC-D73D4C1A0A0C}"/>
              </a:ext>
            </a:extLst>
          </p:cNvPr>
          <p:cNvSpPr>
            <a:spLocks noGrp="1"/>
          </p:cNvSpPr>
          <p:nvPr>
            <p:ph idx="1"/>
          </p:nvPr>
        </p:nvSpPr>
        <p:spPr/>
        <p:txBody>
          <a:bodyPr/>
          <a:lstStyle/>
          <a:p>
            <a:r>
              <a:rPr lang="en-US" dirty="0"/>
              <a:t>Random Forest</a:t>
            </a:r>
          </a:p>
          <a:p>
            <a:r>
              <a:rPr lang="en-US" dirty="0"/>
              <a:t>Binary Classification</a:t>
            </a:r>
          </a:p>
          <a:p>
            <a:pPr lvl="1"/>
            <a:r>
              <a:rPr lang="en-US" dirty="0"/>
              <a:t>ROC Curve</a:t>
            </a:r>
          </a:p>
          <a:p>
            <a:r>
              <a:rPr lang="en-US" dirty="0"/>
              <a:t>Decision Trees</a:t>
            </a:r>
          </a:p>
          <a:p>
            <a:r>
              <a:rPr lang="en-US" dirty="0"/>
              <a:t>Principal Component Analysis</a:t>
            </a:r>
          </a:p>
          <a:p>
            <a:endParaRPr lang="en-US" dirty="0"/>
          </a:p>
          <a:p>
            <a:r>
              <a:rPr lang="en-US" dirty="0"/>
              <a:t>Clustering methods</a:t>
            </a:r>
            <a:endParaRPr lang="en-GB" dirty="0"/>
          </a:p>
          <a:p>
            <a:pPr lvl="1"/>
            <a:r>
              <a:rPr lang="en-GB" dirty="0"/>
              <a:t>http://scikit-learn.org/stable/modules/clustering.html#overview-of-clustering-methods</a:t>
            </a:r>
          </a:p>
        </p:txBody>
      </p:sp>
    </p:spTree>
    <p:extLst>
      <p:ext uri="{BB962C8B-B14F-4D97-AF65-F5344CB8AC3E}">
        <p14:creationId xmlns:p14="http://schemas.microsoft.com/office/powerpoint/2010/main" val="24945264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5450" y="1106302"/>
            <a:ext cx="5918115" cy="1908118"/>
          </a:xfrm>
        </p:spPr>
        <p:txBody>
          <a:bodyPr/>
          <a:lstStyle/>
          <a:p>
            <a:r>
              <a:rPr lang="en-US" sz="4000" dirty="0"/>
              <a:t>Thank You</a:t>
            </a:r>
            <a:br>
              <a:rPr lang="en-US" sz="4000" dirty="0"/>
            </a:br>
            <a:br>
              <a:rPr lang="en-US" sz="4000" dirty="0"/>
            </a:br>
            <a:br>
              <a:rPr lang="en-US" sz="2000" dirty="0"/>
            </a:br>
            <a:br>
              <a:rPr lang="en-US" sz="2000" dirty="0"/>
            </a:br>
            <a:r>
              <a:rPr lang="en-US" sz="2000" dirty="0"/>
              <a:t>philippe.gregoire@fr.ibm.com</a:t>
            </a:r>
            <a:endParaRPr lang="en-US" sz="4000" dirty="0"/>
          </a:p>
        </p:txBody>
      </p:sp>
    </p:spTree>
    <p:extLst>
      <p:ext uri="{BB962C8B-B14F-4D97-AF65-F5344CB8AC3E}">
        <p14:creationId xmlns:p14="http://schemas.microsoft.com/office/powerpoint/2010/main" val="34534350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eaLnBrk="1" hangingPunct="1"/>
            <a:r>
              <a:rPr lang="en-US" altLang="en-US"/>
              <a:t>Notices and Disclaimers</a:t>
            </a:r>
          </a:p>
        </p:txBody>
      </p:sp>
      <p:sp>
        <p:nvSpPr>
          <p:cNvPr id="23556" name="Rectangle 4"/>
          <p:cNvSpPr>
            <a:spLocks noChangeArrowheads="1"/>
          </p:cNvSpPr>
          <p:nvPr/>
        </p:nvSpPr>
        <p:spPr bwMode="auto">
          <a:xfrm>
            <a:off x="206375" y="923925"/>
            <a:ext cx="8937625" cy="3735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rgbClr val="191919"/>
                </a:solidFill>
                <a:latin typeface="HelvNeue Light for IBM"/>
                <a:cs typeface="Arial" panose="020B0604020202020204" pitchFamily="34" charset="0"/>
              </a:defRPr>
            </a:lvl1pPr>
            <a:lvl2pPr marL="742950" indent="-285750" eaLnBrk="0" hangingPunct="0">
              <a:defRPr sz="2000">
                <a:solidFill>
                  <a:srgbClr val="191919"/>
                </a:solidFill>
                <a:latin typeface="HelvNeue Light for IBM"/>
                <a:cs typeface="Arial" panose="020B0604020202020204" pitchFamily="34" charset="0"/>
              </a:defRPr>
            </a:lvl2pPr>
            <a:lvl3pPr marL="1143000" indent="-228600" eaLnBrk="0" hangingPunct="0">
              <a:defRPr sz="2000">
                <a:solidFill>
                  <a:srgbClr val="191919"/>
                </a:solidFill>
                <a:latin typeface="HelvNeue Light for IBM"/>
                <a:cs typeface="Arial" panose="020B0604020202020204" pitchFamily="34" charset="0"/>
              </a:defRPr>
            </a:lvl3pPr>
            <a:lvl4pPr marL="1600200" indent="-228600" eaLnBrk="0" hangingPunct="0">
              <a:defRPr sz="2000">
                <a:solidFill>
                  <a:srgbClr val="191919"/>
                </a:solidFill>
                <a:latin typeface="HelvNeue Light for IBM"/>
                <a:cs typeface="Arial" panose="020B0604020202020204" pitchFamily="34" charset="0"/>
              </a:defRPr>
            </a:lvl4pPr>
            <a:lvl5pPr marL="2057400" indent="-228600" eaLnBrk="0" hangingPunct="0">
              <a:defRPr sz="2000">
                <a:solidFill>
                  <a:srgbClr val="191919"/>
                </a:solidFill>
                <a:latin typeface="HelvNeue Light for IBM"/>
                <a:cs typeface="Arial" panose="020B0604020202020204" pitchFamily="34" charset="0"/>
              </a:defRPr>
            </a:lvl5pPr>
            <a:lvl6pPr marL="25146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6pPr>
            <a:lvl7pPr marL="29718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7pPr>
            <a:lvl8pPr marL="34290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8pPr>
            <a:lvl9pPr marL="38862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9pPr>
          </a:lstStyle>
          <a:p>
            <a:pPr eaLnBrk="1" hangingPunct="1">
              <a:lnSpc>
                <a:spcPct val="90000"/>
              </a:lnSpc>
              <a:spcAft>
                <a:spcPts val="1000"/>
              </a:spcAft>
            </a:pPr>
            <a:r>
              <a:rPr lang="en-US" altLang="en-US" sz="900" dirty="0">
                <a:solidFill>
                  <a:schemeClr val="tx1"/>
                </a:solidFill>
                <a:latin typeface="Arial" panose="020B0604020202020204" pitchFamily="34" charset="0"/>
              </a:rPr>
              <a:t>Copyright © 2016 by International Business Machines Corporation (IBM).  No part of this document may be reproduced or transmitted in any form without written permission from IBM. </a:t>
            </a:r>
          </a:p>
          <a:p>
            <a:pPr eaLnBrk="1" hangingPunct="1">
              <a:lnSpc>
                <a:spcPct val="90000"/>
              </a:lnSpc>
              <a:spcAft>
                <a:spcPts val="1000"/>
              </a:spcAft>
            </a:pPr>
            <a:r>
              <a:rPr lang="en-US" altLang="en-US" sz="900" b="1" dirty="0">
                <a:solidFill>
                  <a:schemeClr val="tx1"/>
                </a:solidFill>
                <a:latin typeface="Arial" panose="020B0604020202020204" pitchFamily="34" charset="0"/>
              </a:rPr>
              <a:t>U.S. Government Users Restricted Rights - Use, duplication or disclosure restricted by GSA ADP Schedule Contract with IBM.</a:t>
            </a:r>
          </a:p>
          <a:p>
            <a:pPr eaLnBrk="1" hangingPunct="1">
              <a:lnSpc>
                <a:spcPct val="90000"/>
              </a:lnSpc>
              <a:spcAft>
                <a:spcPts val="1000"/>
              </a:spcAft>
            </a:pPr>
            <a:r>
              <a:rPr lang="en-US" altLang="en-US" sz="900" dirty="0">
                <a:solidFill>
                  <a:schemeClr val="tx1"/>
                </a:solidFill>
                <a:latin typeface="Arial" panose="020B0604020202020204" pitchFamily="34" charset="0"/>
              </a:rPr>
              <a:t>Information in these presentations (including information relating to products that have not yet been announced by IBM) has been reviewed for accuracy as of the date of initial publication and could include unintentional technical or typographical errors. IBM shall have no responsibility to update this information. THIS DOCUMENT IS DISTRIBUTED "AS IS" WITHOUT ANY WARRANTY, EITHER EXPRESS OR IMPLIED.  IN NO EVENT SHALL IBM BE LIABLE FOR ANY DAMAGE ARISING FROM THE USE OF THIS INFORMATION, INCLUDING BUT NOT LIMITED TO, LOSS OF DATA, BUSINESS INTERRUPTION, LOSS OF PROFIT OR LOSS OF OPPORTUNITY.  IBM products and services are warranted according to the terms and conditions of the agreements under which they are provided. </a:t>
            </a:r>
          </a:p>
          <a:p>
            <a:pPr eaLnBrk="1" hangingPunct="1">
              <a:lnSpc>
                <a:spcPct val="90000"/>
              </a:lnSpc>
              <a:spcAft>
                <a:spcPts val="1000"/>
              </a:spcAft>
            </a:pPr>
            <a:r>
              <a:rPr lang="en-US" altLang="en-US" sz="900" dirty="0">
                <a:solidFill>
                  <a:schemeClr val="tx1"/>
                </a:solidFill>
                <a:latin typeface="Arial" panose="020B0604020202020204" pitchFamily="34" charset="0"/>
              </a:rPr>
              <a:t>IBM products are manufactured from new parts or new and used parts. In some cases, a product may not be new and may have been previously installed. Regardless, our warranty terms apply.”</a:t>
            </a:r>
          </a:p>
          <a:p>
            <a:pPr eaLnBrk="1" hangingPunct="1">
              <a:lnSpc>
                <a:spcPct val="90000"/>
              </a:lnSpc>
              <a:spcAft>
                <a:spcPts val="1000"/>
              </a:spcAft>
            </a:pPr>
            <a:r>
              <a:rPr lang="en-US" altLang="en-US" sz="900" b="1" dirty="0">
                <a:solidFill>
                  <a:schemeClr val="tx1"/>
                </a:solidFill>
                <a:latin typeface="Arial" panose="020B0604020202020204" pitchFamily="34" charset="0"/>
              </a:rPr>
              <a:t>Any statements regarding IBM's future direction, intent or product plans are subject to change or withdrawal without notice.</a:t>
            </a:r>
          </a:p>
          <a:p>
            <a:pPr eaLnBrk="1" hangingPunct="1">
              <a:lnSpc>
                <a:spcPct val="90000"/>
              </a:lnSpc>
              <a:spcAft>
                <a:spcPts val="1000"/>
              </a:spcAft>
            </a:pPr>
            <a:r>
              <a:rPr lang="en-US" altLang="en-US" sz="900" dirty="0">
                <a:solidFill>
                  <a:schemeClr val="tx1"/>
                </a:solidFill>
                <a:latin typeface="Arial" panose="020B0604020202020204" pitchFamily="34" charset="0"/>
              </a:rPr>
              <a:t>Performance data contained herein was generally obtained in a controlled, isolated environments.  Customer examples are presented as illustrations of how those customers have used IBM products and the results they may have achieved.  Actual performance, cost, savings or other results in other operating environments may vary.  </a:t>
            </a:r>
          </a:p>
          <a:p>
            <a:pPr eaLnBrk="1" hangingPunct="1">
              <a:lnSpc>
                <a:spcPct val="90000"/>
              </a:lnSpc>
              <a:spcAft>
                <a:spcPts val="1000"/>
              </a:spcAft>
            </a:pPr>
            <a:r>
              <a:rPr lang="en-US" altLang="en-US" sz="900" dirty="0">
                <a:solidFill>
                  <a:schemeClr val="tx1"/>
                </a:solidFill>
                <a:latin typeface="Arial" panose="020B0604020202020204" pitchFamily="34" charset="0"/>
              </a:rPr>
              <a:t>References in this document to IBM products, programs, or services does not imply that IBM intends to make such products, programs or services available in all countries in which IBM operates or does business.  </a:t>
            </a:r>
          </a:p>
          <a:p>
            <a:pPr eaLnBrk="1" hangingPunct="1">
              <a:lnSpc>
                <a:spcPct val="90000"/>
              </a:lnSpc>
              <a:spcAft>
                <a:spcPts val="1000"/>
              </a:spcAft>
            </a:pPr>
            <a:r>
              <a:rPr lang="en-US" altLang="en-US" sz="900" dirty="0">
                <a:solidFill>
                  <a:schemeClr val="tx1"/>
                </a:solidFill>
                <a:latin typeface="Arial" panose="020B0604020202020204" pitchFamily="34" charset="0"/>
              </a:rPr>
              <a:t>Workshops, sessions and associated materials may have been prepared by independent session speakers, and do not necessarily reflect the views of IBM.  All materials and discussions are provided for informational purposes only, and are neither intended to, nor shall constitute legal or other guidance or advice to any individual participant or their specific situation. </a:t>
            </a:r>
          </a:p>
          <a:p>
            <a:pPr eaLnBrk="1" hangingPunct="1">
              <a:lnSpc>
                <a:spcPct val="90000"/>
              </a:lnSpc>
              <a:spcAft>
                <a:spcPts val="1000"/>
              </a:spcAft>
            </a:pPr>
            <a:r>
              <a:rPr lang="en-US" altLang="en-US" sz="900" dirty="0">
                <a:solidFill>
                  <a:schemeClr val="tx1"/>
                </a:solidFill>
                <a:latin typeface="Arial" panose="020B0604020202020204" pitchFamily="34" charset="0"/>
              </a:rPr>
              <a:t>It is the customer</a:t>
            </a:r>
            <a:r>
              <a:rPr lang="ja-JP" altLang="en-US" sz="900" dirty="0">
                <a:solidFill>
                  <a:schemeClr val="tx1"/>
                </a:solidFill>
                <a:latin typeface="Arial" panose="020B0604020202020204" pitchFamily="34" charset="0"/>
                <a:ea typeface="ＭＳ Ｐゴシック" panose="020B0600070205080204" pitchFamily="34" charset="-128"/>
              </a:rPr>
              <a:t>’</a:t>
            </a:r>
            <a:r>
              <a:rPr lang="en-US" altLang="ja-JP" sz="900" dirty="0">
                <a:solidFill>
                  <a:schemeClr val="tx1"/>
                </a:solidFill>
                <a:latin typeface="Arial" panose="020B0604020202020204" pitchFamily="34" charset="0"/>
                <a:ea typeface="ＭＳ Ｐゴシック" panose="020B0600070205080204" pitchFamily="34" charset="-128"/>
              </a:rPr>
              <a:t>s  responsibility to insure its own compliance with legal requirements and to obtain advice of competent legal counsel as to the identification and interpretation of any relevant laws and regulatory requirements that may affect the customer</a:t>
            </a:r>
            <a:r>
              <a:rPr lang="ja-JP" altLang="en-US" sz="900" dirty="0">
                <a:solidFill>
                  <a:schemeClr val="tx1"/>
                </a:solidFill>
                <a:latin typeface="Arial" panose="020B0604020202020204" pitchFamily="34" charset="0"/>
                <a:ea typeface="ＭＳ Ｐゴシック" panose="020B0600070205080204" pitchFamily="34" charset="-128"/>
              </a:rPr>
              <a:t>’</a:t>
            </a:r>
            <a:r>
              <a:rPr lang="en-US" altLang="ja-JP" sz="900" dirty="0">
                <a:solidFill>
                  <a:schemeClr val="tx1"/>
                </a:solidFill>
                <a:latin typeface="Arial" panose="020B0604020202020204" pitchFamily="34" charset="0"/>
                <a:ea typeface="ＭＳ Ｐゴシック" panose="020B0600070205080204" pitchFamily="34" charset="-128"/>
              </a:rPr>
              <a:t>s business and any actions the customer may need to take to comply with such laws.  IBM does not provide legal advice or represent or warrant that its services or products will ensure that the customer is in compliance with any law</a:t>
            </a:r>
            <a:endParaRPr lang="en-US" altLang="en-US" sz="900" dirty="0">
              <a:solidFill>
                <a:schemeClr val="tx1"/>
              </a:solidFill>
              <a:latin typeface="Arial" panose="020B0604020202020204" pitchFamily="34" charset="0"/>
            </a:endParaRPr>
          </a:p>
        </p:txBody>
      </p:sp>
    </p:spTree>
    <p:extLst>
      <p:ext uri="{BB962C8B-B14F-4D97-AF65-F5344CB8AC3E}">
        <p14:creationId xmlns:p14="http://schemas.microsoft.com/office/powerpoint/2010/main" val="20859035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pPr eaLnBrk="1" hangingPunct="1"/>
            <a:r>
              <a:rPr lang="en-US" altLang="en-US"/>
              <a:t>Notices and Disclaimers Con’t. </a:t>
            </a:r>
          </a:p>
        </p:txBody>
      </p:sp>
      <p:sp>
        <p:nvSpPr>
          <p:cNvPr id="24580" name="Rectangle 4"/>
          <p:cNvSpPr>
            <a:spLocks noChangeArrowheads="1"/>
          </p:cNvSpPr>
          <p:nvPr/>
        </p:nvSpPr>
        <p:spPr bwMode="auto">
          <a:xfrm>
            <a:off x="107950" y="914400"/>
            <a:ext cx="9036050" cy="228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rgbClr val="191919"/>
                </a:solidFill>
                <a:latin typeface="HelvNeue Light for IBM"/>
                <a:cs typeface="Arial" panose="020B0604020202020204" pitchFamily="34" charset="0"/>
              </a:defRPr>
            </a:lvl1pPr>
            <a:lvl2pPr marL="742950" indent="-285750" eaLnBrk="0" hangingPunct="0">
              <a:defRPr sz="2000">
                <a:solidFill>
                  <a:srgbClr val="191919"/>
                </a:solidFill>
                <a:latin typeface="HelvNeue Light for IBM"/>
                <a:cs typeface="Arial" panose="020B0604020202020204" pitchFamily="34" charset="0"/>
              </a:defRPr>
            </a:lvl2pPr>
            <a:lvl3pPr marL="1143000" indent="-228600" eaLnBrk="0" hangingPunct="0">
              <a:defRPr sz="2000">
                <a:solidFill>
                  <a:srgbClr val="191919"/>
                </a:solidFill>
                <a:latin typeface="HelvNeue Light for IBM"/>
                <a:cs typeface="Arial" panose="020B0604020202020204" pitchFamily="34" charset="0"/>
              </a:defRPr>
            </a:lvl3pPr>
            <a:lvl4pPr marL="1600200" indent="-228600" eaLnBrk="0" hangingPunct="0">
              <a:defRPr sz="2000">
                <a:solidFill>
                  <a:srgbClr val="191919"/>
                </a:solidFill>
                <a:latin typeface="HelvNeue Light for IBM"/>
                <a:cs typeface="Arial" panose="020B0604020202020204" pitchFamily="34" charset="0"/>
              </a:defRPr>
            </a:lvl4pPr>
            <a:lvl5pPr marL="2057400" indent="-228600" eaLnBrk="0" hangingPunct="0">
              <a:defRPr sz="2000">
                <a:solidFill>
                  <a:srgbClr val="191919"/>
                </a:solidFill>
                <a:latin typeface="HelvNeue Light for IBM"/>
                <a:cs typeface="Arial" panose="020B0604020202020204" pitchFamily="34" charset="0"/>
              </a:defRPr>
            </a:lvl5pPr>
            <a:lvl6pPr marL="25146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6pPr>
            <a:lvl7pPr marL="29718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7pPr>
            <a:lvl8pPr marL="34290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8pPr>
            <a:lvl9pPr marL="38862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9pPr>
          </a:lstStyle>
          <a:p>
            <a:pPr eaLnBrk="1" hangingPunct="1">
              <a:lnSpc>
                <a:spcPct val="90000"/>
              </a:lnSpc>
              <a:spcAft>
                <a:spcPts val="1000"/>
              </a:spcAft>
            </a:pPr>
            <a:r>
              <a:rPr lang="en-US" altLang="en-US" sz="900">
                <a:solidFill>
                  <a:schemeClr val="tx1"/>
                </a:solidFill>
                <a:latin typeface="Arial" panose="020B0604020202020204" pitchFamily="34" charset="0"/>
              </a:rPr>
              <a:t>Information concerning non-IBM products was obtained from the suppliers of those products, their published announcements or other publicly available sources.  IBM has not tested those products in connection with this publication and cannot confirm the accuracy of performance, compatibility or any other claims related to non-IBM products.  Questions on the capabilities of non-IBM products should be addressed to the suppliers of those products. IBM does not warrant the quality of any third-party products, or the ability of any such third-party products to interoperate with IBM</a:t>
            </a:r>
            <a:r>
              <a:rPr lang="ja-JP" altLang="en-US" sz="900">
                <a:solidFill>
                  <a:schemeClr val="tx1"/>
                </a:solidFill>
                <a:latin typeface="Arial" panose="020B0604020202020204" pitchFamily="34" charset="0"/>
                <a:ea typeface="ＭＳ Ｐゴシック" panose="020B0600070205080204" pitchFamily="34" charset="-128"/>
              </a:rPr>
              <a:t>’</a:t>
            </a:r>
            <a:r>
              <a:rPr lang="en-US" altLang="ja-JP" sz="900">
                <a:solidFill>
                  <a:schemeClr val="tx1"/>
                </a:solidFill>
                <a:latin typeface="Arial" panose="020B0604020202020204" pitchFamily="34" charset="0"/>
                <a:ea typeface="ＭＳ Ｐゴシック" panose="020B0600070205080204" pitchFamily="34" charset="-128"/>
              </a:rPr>
              <a:t>s products.  IBM EXPRESSLY DISCLAIMS ALL WARRANTIES, EXPRESSED OR IMPLIED, INCLUDING BUT NOT LIMITED TO, THE IMPLIED WARRANTIES OF MERCHANTABILITY AND FITNESS FOR A PARTICULAR PURPOSE. </a:t>
            </a:r>
          </a:p>
          <a:p>
            <a:pPr eaLnBrk="1" hangingPunct="1">
              <a:lnSpc>
                <a:spcPct val="90000"/>
              </a:lnSpc>
              <a:spcAft>
                <a:spcPts val="1000"/>
              </a:spcAft>
            </a:pPr>
            <a:r>
              <a:rPr lang="en-US" altLang="en-US" sz="900">
                <a:solidFill>
                  <a:schemeClr val="tx1"/>
                </a:solidFill>
                <a:latin typeface="Arial" panose="020B0604020202020204" pitchFamily="34" charset="0"/>
              </a:rPr>
              <a:t>The provision of the information contained h erein is not intended to, and does not, grant any right or license under any IBM patents, copyrights, trademarks or other intellectual property right. </a:t>
            </a:r>
          </a:p>
          <a:p>
            <a:pPr eaLnBrk="1" hangingPunct="1">
              <a:lnSpc>
                <a:spcPct val="90000"/>
              </a:lnSpc>
            </a:pPr>
            <a:r>
              <a:rPr lang="en-US" altLang="en-US" sz="900">
                <a:solidFill>
                  <a:schemeClr val="tx1"/>
                </a:solidFill>
                <a:latin typeface="Arial" panose="020B0604020202020204" pitchFamily="34" charset="0"/>
              </a:rPr>
              <a:t>IBM, the IBM logo, ibm.com, Aspera®, Bluemix, Blueworks Live, CICS, Clearcase, Cognos®, DOORS®, Emptoris®, Enterprise Document Management System™, FASP®, FileNet®, Global Business Services ®, Global Technology Services ®, IBM ExperienceOne™, IBM SmartCloud®, IBM Social Business®, Information on Demand, ILOG, Maximo®, MQIntegrator®, MQSeries®, Netcool®, OMEGAMON, OpenPower, PureAnalytics™, PureApplication®, pureCluster™, PureCoverage®, PureData®, PureExperience®, PureFlex®, pureQuery®, pureScale®, PureSystems®, QRadar®, Rational®, Rhapsody®, Smarter Commerce®, SoDA, SPSS, Sterling Commerce®, StoredIQ, Tealeaf®, Tivoli®, Trusteer®, Unica®, urban{code}®, Watson, WebSphere®, Worklight®, X-Force® and System z® Z/OS, are trademarks of International Business Machines Corporation, registered in many jurisdictions worldwide. Other product and service names might be trademarks of IBM or other companies. A current list of IBM trademarks is available on the Web at "Copyright and trademark information" at:  </a:t>
            </a:r>
            <a:r>
              <a:rPr lang="en-US" altLang="en-US" sz="900">
                <a:solidFill>
                  <a:schemeClr val="tx1"/>
                </a:solidFill>
                <a:latin typeface="Arial" panose="020B0604020202020204" pitchFamily="34" charset="0"/>
                <a:hlinkClick r:id="rId3"/>
              </a:rPr>
              <a:t>www.ibm.com/legal/copytrade.shtml</a:t>
            </a:r>
            <a:r>
              <a:rPr lang="en-US" altLang="en-US" sz="900">
                <a:solidFill>
                  <a:schemeClr val="tx1"/>
                </a:solidFill>
                <a:latin typeface="Arial" panose="020B0604020202020204" pitchFamily="34" charset="0"/>
              </a:rPr>
              <a:t>.</a:t>
            </a:r>
          </a:p>
        </p:txBody>
      </p:sp>
    </p:spTree>
    <p:extLst>
      <p:ext uri="{BB962C8B-B14F-4D97-AF65-F5344CB8AC3E}">
        <p14:creationId xmlns:p14="http://schemas.microsoft.com/office/powerpoint/2010/main" val="850492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Content Placeholder 8"/>
          <p:cNvSpPr>
            <a:spLocks noGrp="1"/>
          </p:cNvSpPr>
          <p:nvPr>
            <p:ph sz="quarter" idx="17"/>
          </p:nvPr>
        </p:nvSpPr>
        <p:spPr>
          <a:noFill/>
          <a:ln w="38100">
            <a:solidFill>
              <a:schemeClr val="accent3"/>
            </a:solidFill>
          </a:ln>
        </p:spPr>
        <p:txBody>
          <a:bodyPr/>
          <a:lstStyle/>
          <a:p>
            <a:r>
              <a:rPr lang="en-US" b="1" dirty="0">
                <a:solidFill>
                  <a:schemeClr val="tx1"/>
                </a:solidFill>
              </a:rPr>
              <a:t>IBM Machine Learning in </a:t>
            </a:r>
            <a:br>
              <a:rPr lang="en-US" b="1" dirty="0">
                <a:solidFill>
                  <a:schemeClr val="tx1"/>
                </a:solidFill>
              </a:rPr>
            </a:br>
            <a:r>
              <a:rPr lang="en-US" b="1" dirty="0">
                <a:solidFill>
                  <a:schemeClr val="tx1"/>
                </a:solidFill>
              </a:rPr>
              <a:t>Data Science Experience Local </a:t>
            </a:r>
            <a:r>
              <a:rPr lang="mr-IN" b="1" dirty="0">
                <a:solidFill>
                  <a:schemeClr val="tx1"/>
                </a:solidFill>
              </a:rPr>
              <a:t>–</a:t>
            </a:r>
            <a:r>
              <a:rPr lang="en-US" b="1" dirty="0">
                <a:solidFill>
                  <a:schemeClr val="tx1"/>
                </a:solidFill>
              </a:rPr>
              <a:t> DSX Local</a:t>
            </a:r>
          </a:p>
        </p:txBody>
      </p:sp>
      <p:sp>
        <p:nvSpPr>
          <p:cNvPr id="2" name="Slide Number Placeholder 1"/>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D0BE6F14-FF48-0F4F-A8AA-2E3F25371E4A}" type="slidenum">
              <a:rPr kumimoji="0" lang="en-US" sz="600" b="0" i="0" u="none" strike="noStrike" kern="1200" cap="none" spc="0" normalizeH="0" baseline="0" noProof="0" smtClean="0">
                <a:ln>
                  <a:noFill/>
                </a:ln>
                <a:solidFill>
                  <a:srgbClr val="FFFFFF"/>
                </a:solidFill>
                <a:effectLst/>
                <a:uLnTx/>
                <a:uFillTx/>
                <a:latin typeface="Arial"/>
                <a:cs typeface="Arial" charset="0"/>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600" b="0" i="0" u="none" strike="noStrike" kern="1200" cap="none" spc="0" normalizeH="0" baseline="0" noProof="0" dirty="0">
              <a:ln>
                <a:noFill/>
              </a:ln>
              <a:solidFill>
                <a:srgbClr val="FFFFFF"/>
              </a:solidFill>
              <a:effectLst/>
              <a:uLnTx/>
              <a:uFillTx/>
              <a:latin typeface="Arial"/>
              <a:cs typeface="Arial" charset="0"/>
            </a:endParaRPr>
          </a:p>
        </p:txBody>
      </p:sp>
      <p:sp>
        <p:nvSpPr>
          <p:cNvPr id="5" name="Text Placeholder 4"/>
          <p:cNvSpPr>
            <a:spLocks noGrp="1"/>
          </p:cNvSpPr>
          <p:nvPr>
            <p:ph type="body" sz="quarter" idx="13"/>
          </p:nvPr>
        </p:nvSpPr>
        <p:spPr>
          <a:xfrm>
            <a:off x="228599" y="192024"/>
            <a:ext cx="4343399" cy="404876"/>
          </a:xfrm>
        </p:spPr>
        <p:txBody>
          <a:bodyPr/>
          <a:lstStyle/>
          <a:p>
            <a:r>
              <a:rPr lang="en-US" sz="2400" dirty="0"/>
              <a:t>Machine Learning - Flavors</a:t>
            </a:r>
          </a:p>
        </p:txBody>
      </p:sp>
      <p:sp>
        <p:nvSpPr>
          <p:cNvPr id="6" name="Text Placeholder 5"/>
          <p:cNvSpPr>
            <a:spLocks noGrp="1"/>
          </p:cNvSpPr>
          <p:nvPr>
            <p:ph type="body" sz="quarter" idx="14"/>
          </p:nvPr>
        </p:nvSpPr>
        <p:spPr>
          <a:xfrm>
            <a:off x="228600" y="788924"/>
            <a:ext cx="4114800" cy="4174716"/>
          </a:xfrm>
        </p:spPr>
        <p:txBody>
          <a:bodyPr/>
          <a:lstStyle/>
          <a:p>
            <a:pPr marL="176213" indent="-176213" defTabSz="914400" fontAlgn="base">
              <a:spcBef>
                <a:spcPct val="20000"/>
              </a:spcBef>
              <a:spcAft>
                <a:spcPct val="0"/>
              </a:spcAft>
              <a:buClr>
                <a:srgbClr val="000000"/>
              </a:buClr>
              <a:buFont typeface="Wingdings" charset="0"/>
              <a:buChar char="§"/>
              <a:defRPr/>
            </a:pPr>
            <a:r>
              <a:rPr lang="en-US" sz="2000" b="1" kern="0" dirty="0">
                <a:solidFill>
                  <a:srgbClr val="000000"/>
                </a:solidFill>
                <a:ea typeface="ＭＳ Ｐゴシック"/>
                <a:cs typeface="ＭＳ Ｐゴシック" charset="0"/>
              </a:rPr>
              <a:t>Model Management and Deployment</a:t>
            </a:r>
          </a:p>
          <a:p>
            <a:pPr marL="515938" lvl="1" indent="-225425" defTabSz="914400" fontAlgn="base">
              <a:spcBef>
                <a:spcPct val="20000"/>
              </a:spcBef>
              <a:spcAft>
                <a:spcPct val="0"/>
              </a:spcAft>
              <a:buClr>
                <a:srgbClr val="000000"/>
              </a:buClr>
              <a:buFont typeface="Symbol" charset="0"/>
              <a:buChar char="-"/>
              <a:defRPr/>
            </a:pPr>
            <a:r>
              <a:rPr lang="en-US" sz="1800" kern="0" dirty="0">
                <a:solidFill>
                  <a:srgbClr val="000000"/>
                </a:solidFill>
                <a:ea typeface="ＭＳ Ｐゴシック"/>
              </a:rPr>
              <a:t>A component of DSX Local</a:t>
            </a:r>
          </a:p>
          <a:p>
            <a:pPr marL="515938" lvl="1" indent="-225425" defTabSz="914400" fontAlgn="base">
              <a:spcBef>
                <a:spcPct val="20000"/>
              </a:spcBef>
              <a:spcAft>
                <a:spcPct val="0"/>
              </a:spcAft>
              <a:buClr>
                <a:srgbClr val="000000"/>
              </a:buClr>
              <a:buFont typeface="Symbol" charset="0"/>
              <a:buChar char="-"/>
              <a:defRPr/>
            </a:pPr>
            <a:r>
              <a:rPr lang="en-US" sz="1800" kern="0" dirty="0">
                <a:solidFill>
                  <a:srgbClr val="000000"/>
                </a:solidFill>
                <a:ea typeface="ＭＳ Ｐゴシック"/>
              </a:rPr>
              <a:t>Development and Deployment</a:t>
            </a:r>
            <a:endParaRPr lang="en-US" sz="2000" b="1" kern="0" dirty="0">
              <a:solidFill>
                <a:srgbClr val="000000"/>
              </a:solidFill>
              <a:ea typeface="ＭＳ Ｐゴシック"/>
              <a:cs typeface="ＭＳ Ｐゴシック" charset="0"/>
            </a:endParaRPr>
          </a:p>
          <a:p>
            <a:pPr marL="176213" indent="-176213" defTabSz="914400" fontAlgn="base">
              <a:spcBef>
                <a:spcPct val="20000"/>
              </a:spcBef>
              <a:spcAft>
                <a:spcPct val="0"/>
              </a:spcAft>
              <a:buClr>
                <a:srgbClr val="000000"/>
              </a:buClr>
              <a:buFont typeface="Wingdings" charset="0"/>
              <a:buChar char="§"/>
              <a:defRPr/>
            </a:pPr>
            <a:r>
              <a:rPr lang="en-US" sz="2000" b="1" kern="0" dirty="0">
                <a:solidFill>
                  <a:srgbClr val="000000"/>
                </a:solidFill>
                <a:ea typeface="ＭＳ Ｐゴシック"/>
                <a:cs typeface="ＭＳ Ｐゴシック" charset="0"/>
              </a:rPr>
              <a:t>Watson Machine Learning</a:t>
            </a:r>
          </a:p>
          <a:p>
            <a:pPr marL="515938" lvl="1" indent="-225425" defTabSz="914400" fontAlgn="base">
              <a:spcBef>
                <a:spcPct val="20000"/>
              </a:spcBef>
              <a:spcAft>
                <a:spcPct val="0"/>
              </a:spcAft>
              <a:buClr>
                <a:srgbClr val="000000"/>
              </a:buClr>
              <a:buFont typeface="Symbol" charset="0"/>
              <a:buChar char="-"/>
              <a:defRPr/>
            </a:pPr>
            <a:r>
              <a:rPr lang="en-US" sz="1800" kern="0" dirty="0">
                <a:solidFill>
                  <a:srgbClr val="000000"/>
                </a:solidFill>
                <a:ea typeface="ＭＳ Ｐゴシック"/>
              </a:rPr>
              <a:t>Hosted managed service on </a:t>
            </a:r>
            <a:br>
              <a:rPr lang="en-US" sz="1800" kern="0" dirty="0">
                <a:solidFill>
                  <a:srgbClr val="000000"/>
                </a:solidFill>
                <a:ea typeface="ＭＳ Ｐゴシック"/>
              </a:rPr>
            </a:br>
            <a:r>
              <a:rPr lang="en-US" sz="1800" kern="0" dirty="0">
                <a:solidFill>
                  <a:srgbClr val="000000"/>
                </a:solidFill>
                <a:ea typeface="ＭＳ Ｐゴシック"/>
              </a:rPr>
              <a:t>IBM Cloud (Watson Studio)</a:t>
            </a:r>
          </a:p>
          <a:p>
            <a:pPr marL="515938" lvl="1" indent="-225425" defTabSz="914400" fontAlgn="base">
              <a:spcBef>
                <a:spcPct val="20000"/>
              </a:spcBef>
              <a:spcAft>
                <a:spcPct val="0"/>
              </a:spcAft>
              <a:buClr>
                <a:srgbClr val="000000"/>
              </a:buClr>
              <a:buFont typeface="Symbol" charset="0"/>
              <a:buChar char="-"/>
              <a:defRPr/>
            </a:pPr>
            <a:r>
              <a:rPr lang="en-US" sz="1800" kern="0" dirty="0">
                <a:solidFill>
                  <a:srgbClr val="000000"/>
                </a:solidFill>
                <a:ea typeface="ＭＳ Ｐゴシック"/>
              </a:rPr>
              <a:t>Deployment only service</a:t>
            </a:r>
            <a:endParaRPr lang="en-US" sz="2000" b="1" kern="0" dirty="0">
              <a:solidFill>
                <a:srgbClr val="000000"/>
              </a:solidFill>
              <a:ea typeface="ＭＳ Ｐゴシック"/>
              <a:cs typeface="ＭＳ Ｐゴシック" charset="0"/>
            </a:endParaRPr>
          </a:p>
          <a:p>
            <a:pPr marL="176213" lvl="0" indent="-176213" defTabSz="914400" fontAlgn="base">
              <a:spcBef>
                <a:spcPct val="20000"/>
              </a:spcBef>
              <a:spcAft>
                <a:spcPct val="0"/>
              </a:spcAft>
              <a:buClr>
                <a:srgbClr val="000000"/>
              </a:buClr>
              <a:buFont typeface="Wingdings" charset="0"/>
              <a:buChar char="§"/>
              <a:defRPr/>
            </a:pPr>
            <a:r>
              <a:rPr lang="en-US" sz="2000" b="1" kern="0" dirty="0">
                <a:solidFill>
                  <a:srgbClr val="000000"/>
                </a:solidFill>
                <a:ea typeface="ＭＳ Ｐゴシック"/>
                <a:cs typeface="ＭＳ Ｐゴシック" charset="0"/>
              </a:rPr>
              <a:t>Machine Learning for z/OS</a:t>
            </a:r>
          </a:p>
          <a:p>
            <a:pPr marL="515938" lvl="1" indent="-225425" defTabSz="914400" fontAlgn="base">
              <a:spcBef>
                <a:spcPct val="20000"/>
              </a:spcBef>
              <a:spcAft>
                <a:spcPct val="0"/>
              </a:spcAft>
              <a:buClr>
                <a:srgbClr val="000000"/>
              </a:buClr>
              <a:buFont typeface="Symbol" charset="0"/>
              <a:buChar char="-"/>
              <a:defRPr/>
            </a:pPr>
            <a:r>
              <a:rPr lang="en-US" sz="1800" kern="0" dirty="0">
                <a:solidFill>
                  <a:srgbClr val="000000"/>
                </a:solidFill>
                <a:ea typeface="ＭＳ Ｐゴシック"/>
              </a:rPr>
              <a:t>Development and deployment on the mainframe</a:t>
            </a:r>
            <a:endParaRPr lang="en-US" i="1" dirty="0"/>
          </a:p>
        </p:txBody>
      </p:sp>
      <p:sp>
        <p:nvSpPr>
          <p:cNvPr id="7" name="Content Placeholder 6"/>
          <p:cNvSpPr>
            <a:spLocks noGrp="1"/>
          </p:cNvSpPr>
          <p:nvPr>
            <p:ph sz="quarter" idx="15"/>
          </p:nvPr>
        </p:nvSpPr>
        <p:spPr>
          <a:gradFill flip="none" rotWithShape="1">
            <a:gsLst>
              <a:gs pos="0">
                <a:schemeClr val="accent3"/>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p:spPr>
        <p:txBody>
          <a:bodyPr/>
          <a:lstStyle/>
          <a:p>
            <a:r>
              <a:rPr lang="en-US" dirty="0"/>
              <a:t>Machine Learning for z/OS</a:t>
            </a:r>
          </a:p>
        </p:txBody>
      </p:sp>
      <p:sp>
        <p:nvSpPr>
          <p:cNvPr id="8" name="Content Placeholder 7"/>
          <p:cNvSpPr>
            <a:spLocks noGrp="1"/>
          </p:cNvSpPr>
          <p:nvPr>
            <p:ph sz="quarter" idx="16"/>
          </p:nvPr>
        </p:nvSpPr>
        <p:spPr>
          <a:solidFill>
            <a:schemeClr val="accent3">
              <a:lumMod val="50000"/>
            </a:schemeClr>
          </a:solidFill>
        </p:spPr>
        <p:txBody>
          <a:bodyPr/>
          <a:lstStyle/>
          <a:p>
            <a:r>
              <a:rPr lang="en-US" b="1" dirty="0"/>
              <a:t>Watson Machine Learning</a:t>
            </a:r>
          </a:p>
        </p:txBody>
      </p:sp>
      <p:pic>
        <p:nvPicPr>
          <p:cNvPr id="10" name="Picture 9"/>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4996879" y="788924"/>
            <a:ext cx="1494231" cy="1509399"/>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2473" y="3594827"/>
            <a:ext cx="2451053" cy="1051793"/>
          </a:xfrm>
          <a:prstGeom prst="rect">
            <a:avLst/>
          </a:prstGeom>
        </p:spPr>
      </p:pic>
      <p:pic>
        <p:nvPicPr>
          <p:cNvPr id="13" name="Picture 48" descr="08b_NEW copy"/>
          <p:cNvPicPr>
            <a:picLocks noChangeAspect="1" noChangeArrowheads="1"/>
          </p:cNvPicPr>
          <p:nvPr/>
        </p:nvPicPr>
        <p:blipFill>
          <a:blip r:embed="rId4">
            <a:clrChange>
              <a:clrFrom>
                <a:srgbClr val="FFFFFF"/>
              </a:clrFrom>
              <a:clrTo>
                <a:srgbClr val="FFFFFF">
                  <a:alpha val="0"/>
                </a:srgbClr>
              </a:clrTo>
            </a:clrChange>
          </a:blip>
          <a:srcRect r="10243"/>
          <a:stretch>
            <a:fillRect/>
          </a:stretch>
        </p:blipFill>
        <p:spPr bwMode="auto">
          <a:xfrm>
            <a:off x="7282879" y="731181"/>
            <a:ext cx="1381900" cy="1732407"/>
          </a:xfrm>
          <a:prstGeom prst="rect">
            <a:avLst/>
          </a:prstGeom>
          <a:noFill/>
        </p:spPr>
      </p:pic>
    </p:spTree>
    <p:extLst>
      <p:ext uri="{BB962C8B-B14F-4D97-AF65-F5344CB8AC3E}">
        <p14:creationId xmlns:p14="http://schemas.microsoft.com/office/powerpoint/2010/main" val="734343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7CC946-4B85-41B5-AE4A-A3C608020337}"/>
              </a:ext>
            </a:extLst>
          </p:cNvPr>
          <p:cNvSpPr>
            <a:spLocks noGrp="1"/>
          </p:cNvSpPr>
          <p:nvPr>
            <p:ph type="title"/>
          </p:nvPr>
        </p:nvSpPr>
        <p:spPr/>
        <p:txBody>
          <a:bodyPr/>
          <a:lstStyle/>
          <a:p>
            <a:r>
              <a:rPr lang="fr-FR" dirty="0"/>
              <a:t>Machine </a:t>
            </a:r>
            <a:r>
              <a:rPr lang="fr-FR" dirty="0" err="1"/>
              <a:t>learning</a:t>
            </a:r>
            <a:r>
              <a:rPr lang="fr-FR" dirty="0"/>
              <a:t>: </a:t>
            </a:r>
            <a:r>
              <a:rPr lang="fr-FR" dirty="0" err="1"/>
              <a:t>Definitions</a:t>
            </a:r>
            <a:r>
              <a:rPr lang="fr-FR" dirty="0"/>
              <a:t> &amp; Base </a:t>
            </a:r>
            <a:r>
              <a:rPr lang="fr-FR" dirty="0" err="1"/>
              <a:t>principles</a:t>
            </a:r>
            <a:endParaRPr lang="en-GB" dirty="0"/>
          </a:p>
        </p:txBody>
      </p:sp>
      <p:sp>
        <p:nvSpPr>
          <p:cNvPr id="5" name="Content Placeholder 4">
            <a:extLst>
              <a:ext uri="{FF2B5EF4-FFF2-40B4-BE49-F238E27FC236}">
                <a16:creationId xmlns:a16="http://schemas.microsoft.com/office/drawing/2014/main" id="{BB7DD06D-E3C1-400D-86AD-F42EC7CFD190}"/>
              </a:ext>
            </a:extLst>
          </p:cNvPr>
          <p:cNvSpPr>
            <a:spLocks noGrp="1"/>
          </p:cNvSpPr>
          <p:nvPr>
            <p:ph idx="1"/>
          </p:nvPr>
        </p:nvSpPr>
        <p:spPr/>
        <p:txBody>
          <a:bodyPr/>
          <a:lstStyle/>
          <a:p>
            <a:r>
              <a:rPr lang="en-GB" dirty="0"/>
              <a:t>“The ultimate goal of a machine learning system is to make a prediction.”</a:t>
            </a:r>
            <a:endParaRPr lang="fr-FR" dirty="0"/>
          </a:p>
          <a:p>
            <a:r>
              <a:rPr lang="fr-FR" dirty="0"/>
              <a:t>Machine </a:t>
            </a:r>
            <a:r>
              <a:rPr lang="fr-FR" dirty="0" err="1"/>
              <a:t>Learning’s</a:t>
            </a:r>
            <a:r>
              <a:rPr lang="fr-FR" dirty="0"/>
              <a:t> goal </a:t>
            </a:r>
            <a:r>
              <a:rPr lang="fr-FR" dirty="0" err="1"/>
              <a:t>is</a:t>
            </a:r>
            <a:r>
              <a:rPr lang="fr-FR" dirty="0"/>
              <a:t> to model a data set </a:t>
            </a:r>
            <a:r>
              <a:rPr lang="fr-FR" dirty="0" err="1"/>
              <a:t>so</a:t>
            </a:r>
            <a:r>
              <a:rPr lang="fr-FR" dirty="0"/>
              <a:t> </a:t>
            </a:r>
            <a:r>
              <a:rPr lang="fr-FR" dirty="0" err="1"/>
              <a:t>that</a:t>
            </a:r>
            <a:r>
              <a:rPr lang="fr-FR" dirty="0"/>
              <a:t> a (simple) [</a:t>
            </a:r>
            <a:r>
              <a:rPr lang="fr-FR" dirty="0" err="1"/>
              <a:t>mathematical</a:t>
            </a:r>
            <a:r>
              <a:rPr lang="fr-FR" dirty="0"/>
              <a:t>] </a:t>
            </a:r>
            <a:r>
              <a:rPr lang="fr-FR" dirty="0" err="1"/>
              <a:t>law</a:t>
            </a:r>
            <a:r>
              <a:rPr lang="fr-FR" dirty="0"/>
              <a:t> can </a:t>
            </a:r>
            <a:r>
              <a:rPr lang="fr-FR" dirty="0" err="1"/>
              <a:t>be</a:t>
            </a:r>
            <a:r>
              <a:rPr lang="fr-FR" dirty="0"/>
              <a:t> </a:t>
            </a:r>
            <a:r>
              <a:rPr lang="fr-FR" dirty="0" err="1"/>
              <a:t>determined</a:t>
            </a:r>
            <a:r>
              <a:rPr lang="fr-FR" dirty="0"/>
              <a:t> and </a:t>
            </a:r>
            <a:r>
              <a:rPr lang="fr-FR" dirty="0" err="1"/>
              <a:t>applied</a:t>
            </a:r>
            <a:r>
              <a:rPr lang="fr-FR" dirty="0"/>
              <a:t> to </a:t>
            </a:r>
            <a:r>
              <a:rPr lang="fr-FR" dirty="0" err="1"/>
              <a:t>further</a:t>
            </a:r>
            <a:r>
              <a:rPr lang="fr-FR" dirty="0"/>
              <a:t> data sets </a:t>
            </a:r>
            <a:r>
              <a:rPr lang="fr-FR" dirty="0" err="1"/>
              <a:t>so</a:t>
            </a:r>
            <a:r>
              <a:rPr lang="fr-FR" dirty="0"/>
              <a:t> as to </a:t>
            </a:r>
            <a:r>
              <a:rPr lang="fr-FR" dirty="0" err="1"/>
              <a:t>predict</a:t>
            </a:r>
            <a:r>
              <a:rPr lang="fr-FR" dirty="0"/>
              <a:t> </a:t>
            </a:r>
            <a:r>
              <a:rPr lang="fr-FR" dirty="0" err="1"/>
              <a:t>its</a:t>
            </a:r>
            <a:r>
              <a:rPr lang="fr-FR" dirty="0"/>
              <a:t> </a:t>
            </a:r>
            <a:r>
              <a:rPr lang="fr-FR" dirty="0" err="1"/>
              <a:t>behavior</a:t>
            </a:r>
            <a:endParaRPr lang="fr-FR" dirty="0"/>
          </a:p>
          <a:p>
            <a:endParaRPr lang="en-GB" dirty="0"/>
          </a:p>
          <a:p>
            <a:r>
              <a:rPr lang="en-GB" dirty="0"/>
              <a:t>Base techniques:</a:t>
            </a:r>
          </a:p>
          <a:p>
            <a:pPr lvl="1"/>
            <a:r>
              <a:rPr lang="en-GB" dirty="0"/>
              <a:t>regression, clustering, classification</a:t>
            </a:r>
            <a:endParaRPr lang="fr-FR" dirty="0"/>
          </a:p>
          <a:p>
            <a:endParaRPr lang="fr-FR" dirty="0"/>
          </a:p>
          <a:p>
            <a:r>
              <a:rPr lang="fr-FR" dirty="0"/>
              <a:t>Machine Learning base </a:t>
            </a:r>
            <a:r>
              <a:rPr lang="fr-FR" dirty="0" err="1"/>
              <a:t>lifecycle</a:t>
            </a:r>
            <a:r>
              <a:rPr lang="fr-FR" dirty="0"/>
              <a:t> and workflow:</a:t>
            </a:r>
          </a:p>
          <a:p>
            <a:pPr lvl="1"/>
            <a:r>
              <a:rPr lang="fr-FR" dirty="0" err="1"/>
              <a:t>Gather</a:t>
            </a:r>
            <a:r>
              <a:rPr lang="fr-FR" dirty="0"/>
              <a:t> data, </a:t>
            </a:r>
            <a:r>
              <a:rPr lang="fr-FR" dirty="0" err="1"/>
              <a:t>cleanse</a:t>
            </a:r>
            <a:r>
              <a:rPr lang="fr-FR" dirty="0"/>
              <a:t>, split train/test, train, </a:t>
            </a:r>
            <a:r>
              <a:rPr lang="fr-FR" dirty="0" err="1"/>
              <a:t>verify</a:t>
            </a:r>
            <a:r>
              <a:rPr lang="fr-FR" dirty="0"/>
              <a:t>, </a:t>
            </a:r>
            <a:r>
              <a:rPr lang="fr-FR" dirty="0" err="1"/>
              <a:t>deploy</a:t>
            </a:r>
            <a:r>
              <a:rPr lang="fr-FR" dirty="0"/>
              <a:t>, </a:t>
            </a:r>
            <a:r>
              <a:rPr lang="fr-FR" dirty="0" err="1"/>
              <a:t>refine</a:t>
            </a:r>
            <a:endParaRPr lang="en-GB" dirty="0"/>
          </a:p>
        </p:txBody>
      </p:sp>
      <p:pic>
        <p:nvPicPr>
          <p:cNvPr id="2" name="Picture 1">
            <a:extLst>
              <a:ext uri="{FF2B5EF4-FFF2-40B4-BE49-F238E27FC236}">
                <a16:creationId xmlns:a16="http://schemas.microsoft.com/office/drawing/2014/main" id="{A2E252EB-4F29-4B98-B428-064FB5D1BC73}"/>
              </a:ext>
            </a:extLst>
          </p:cNvPr>
          <p:cNvPicPr>
            <a:picLocks noChangeAspect="1"/>
          </p:cNvPicPr>
          <p:nvPr/>
        </p:nvPicPr>
        <p:blipFill>
          <a:blip r:embed="rId2"/>
          <a:stretch>
            <a:fillRect/>
          </a:stretch>
        </p:blipFill>
        <p:spPr>
          <a:xfrm>
            <a:off x="4498975" y="2353945"/>
            <a:ext cx="4210050" cy="1390650"/>
          </a:xfrm>
          <a:prstGeom prst="rect">
            <a:avLst/>
          </a:prstGeom>
        </p:spPr>
      </p:pic>
    </p:spTree>
    <p:extLst>
      <p:ext uri="{BB962C8B-B14F-4D97-AF65-F5344CB8AC3E}">
        <p14:creationId xmlns:p14="http://schemas.microsoft.com/office/powerpoint/2010/main" val="926186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Machine Learning </a:t>
            </a:r>
            <a:r>
              <a:rPr lang="mr-IN" dirty="0"/>
              <a:t>–</a:t>
            </a:r>
            <a:r>
              <a:rPr lang="en-US" dirty="0"/>
              <a:t> Overview</a:t>
            </a:r>
          </a:p>
        </p:txBody>
      </p:sp>
      <p:sp>
        <p:nvSpPr>
          <p:cNvPr id="5" name="Decision 4"/>
          <p:cNvSpPr/>
          <p:nvPr/>
        </p:nvSpPr>
        <p:spPr>
          <a:xfrm>
            <a:off x="4144432" y="775603"/>
            <a:ext cx="914400" cy="612648"/>
          </a:xfrm>
          <a:prstGeom prst="flowChartDecision">
            <a:avLst/>
          </a:prstGeom>
          <a:solidFill>
            <a:schemeClr val="accent3">
              <a:lumMod val="60000"/>
              <a:lumOff val="40000"/>
            </a:schemeClr>
          </a:solidFill>
        </p:spPr>
        <p:txBody>
          <a:bodyPr wrap="square" lIns="0" tIns="0" rIns="0" bIns="0"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srgbClr val="FFFFFF"/>
              </a:solidFill>
              <a:effectLst/>
              <a:uLnTx/>
              <a:uFillTx/>
              <a:latin typeface="Arial"/>
              <a:ea typeface="+mn-ea"/>
              <a:cs typeface="Arial"/>
            </a:endParaRPr>
          </a:p>
        </p:txBody>
      </p:sp>
      <p:sp>
        <p:nvSpPr>
          <p:cNvPr id="6" name="Process 5"/>
          <p:cNvSpPr/>
          <p:nvPr/>
        </p:nvSpPr>
        <p:spPr>
          <a:xfrm>
            <a:off x="1309511" y="1270001"/>
            <a:ext cx="1130753" cy="684724"/>
          </a:xfrm>
          <a:prstGeom prst="flowChartProcess">
            <a:avLst/>
          </a:prstGeom>
          <a:solidFill>
            <a:schemeClr val="accent3">
              <a:lumMod val="60000"/>
              <a:lumOff val="40000"/>
            </a:schemeClr>
          </a:solidFill>
        </p:spPr>
        <p:txBody>
          <a:bodyPr wrap="square" lIns="0" tIns="0" rIns="0" bIns="0"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Arial"/>
                <a:ea typeface="+mn-ea"/>
                <a:cs typeface="Arial"/>
              </a:rPr>
              <a:t>Deep Learning</a:t>
            </a:r>
          </a:p>
        </p:txBody>
      </p:sp>
      <p:sp>
        <p:nvSpPr>
          <p:cNvPr id="7" name="Process 6"/>
          <p:cNvSpPr/>
          <p:nvPr/>
        </p:nvSpPr>
        <p:spPr>
          <a:xfrm>
            <a:off x="5861528" y="1270001"/>
            <a:ext cx="1130753" cy="684724"/>
          </a:xfrm>
          <a:prstGeom prst="flowChartProcess">
            <a:avLst/>
          </a:prstGeom>
          <a:solidFill>
            <a:schemeClr val="accent5"/>
          </a:solidFill>
        </p:spPr>
        <p:txBody>
          <a:bodyPr wrap="square" lIns="0" tIns="0" rIns="0" bIns="0"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Arial"/>
                <a:ea typeface="+mn-ea"/>
                <a:cs typeface="Arial"/>
              </a:rPr>
              <a:t>Machine</a:t>
            </a:r>
          </a:p>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solidFill>
                  <a:srgbClr val="FFFFFF"/>
                </a:solidFill>
                <a:latin typeface="Arial"/>
                <a:cs typeface="Arial"/>
              </a:rPr>
              <a:t>Learning</a:t>
            </a:r>
            <a:endParaRPr kumimoji="0" lang="en-US" sz="1600" b="0" i="0" u="none" strike="noStrike" kern="1200" cap="none" spc="0" normalizeH="0" baseline="0" noProof="0" dirty="0">
              <a:ln>
                <a:noFill/>
              </a:ln>
              <a:solidFill>
                <a:srgbClr val="FFFFFF"/>
              </a:solidFill>
              <a:effectLst/>
              <a:uLnTx/>
              <a:uFillTx/>
              <a:latin typeface="Arial"/>
              <a:ea typeface="+mn-ea"/>
              <a:cs typeface="Arial"/>
            </a:endParaRPr>
          </a:p>
        </p:txBody>
      </p:sp>
      <p:sp>
        <p:nvSpPr>
          <p:cNvPr id="8" name="Alternate Process 7"/>
          <p:cNvSpPr/>
          <p:nvPr/>
        </p:nvSpPr>
        <p:spPr>
          <a:xfrm>
            <a:off x="169330" y="2348088"/>
            <a:ext cx="1563512" cy="643467"/>
          </a:xfrm>
          <a:prstGeom prst="flowChartAlternateProcess">
            <a:avLst/>
          </a:prstGeom>
          <a:solidFill>
            <a:schemeClr val="accent3">
              <a:lumMod val="60000"/>
              <a:lumOff val="40000"/>
            </a:schemeClr>
          </a:solidFill>
        </p:spPr>
        <p:txBody>
          <a:bodyPr wrap="square" lIns="0" tIns="0" rIns="0" bIns="0"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Arial"/>
                <a:ea typeface="+mn-ea"/>
                <a:cs typeface="Arial"/>
              </a:rPr>
              <a:t>Supervised Learning</a:t>
            </a:r>
          </a:p>
        </p:txBody>
      </p:sp>
      <p:sp>
        <p:nvSpPr>
          <p:cNvPr id="9" name="Alternate Process 8"/>
          <p:cNvSpPr/>
          <p:nvPr/>
        </p:nvSpPr>
        <p:spPr>
          <a:xfrm>
            <a:off x="1994603" y="2348088"/>
            <a:ext cx="1563512" cy="643467"/>
          </a:xfrm>
          <a:prstGeom prst="flowChartAlternateProcess">
            <a:avLst/>
          </a:prstGeom>
          <a:solidFill>
            <a:schemeClr val="accent3">
              <a:lumMod val="60000"/>
              <a:lumOff val="40000"/>
            </a:schemeClr>
          </a:solidFill>
        </p:spPr>
        <p:txBody>
          <a:bodyPr wrap="square" lIns="0" tIns="0" rIns="0" bIns="0"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Arial"/>
                <a:ea typeface="+mn-ea"/>
                <a:cs typeface="Arial"/>
              </a:rPr>
              <a:t>Unsupervised</a:t>
            </a:r>
            <a:br>
              <a:rPr kumimoji="0" lang="en-US" sz="1600" b="0" i="0" u="none" strike="noStrike" kern="1200" cap="none" spc="0" normalizeH="0" baseline="0" noProof="0" dirty="0">
                <a:ln>
                  <a:noFill/>
                </a:ln>
                <a:solidFill>
                  <a:srgbClr val="FFFFFF"/>
                </a:solidFill>
                <a:effectLst/>
                <a:uLnTx/>
                <a:uFillTx/>
                <a:latin typeface="Arial"/>
                <a:ea typeface="+mn-ea"/>
                <a:cs typeface="Arial"/>
              </a:rPr>
            </a:br>
            <a:r>
              <a:rPr kumimoji="0" lang="en-US" sz="1600" b="0" i="0" u="none" strike="noStrike" kern="1200" cap="none" spc="0" normalizeH="0" baseline="0" noProof="0" dirty="0">
                <a:ln>
                  <a:noFill/>
                </a:ln>
                <a:solidFill>
                  <a:srgbClr val="FFFFFF"/>
                </a:solidFill>
                <a:effectLst/>
                <a:uLnTx/>
                <a:uFillTx/>
                <a:latin typeface="Arial"/>
                <a:ea typeface="+mn-ea"/>
                <a:cs typeface="Arial"/>
              </a:rPr>
              <a:t>Learning</a:t>
            </a:r>
          </a:p>
        </p:txBody>
      </p:sp>
      <p:sp>
        <p:nvSpPr>
          <p:cNvPr id="10" name="Alternate Process 9"/>
          <p:cNvSpPr/>
          <p:nvPr/>
        </p:nvSpPr>
        <p:spPr>
          <a:xfrm>
            <a:off x="3819876" y="2348088"/>
            <a:ext cx="1563512" cy="643467"/>
          </a:xfrm>
          <a:prstGeom prst="flowChartAlternateProcess">
            <a:avLst/>
          </a:prstGeom>
          <a:solidFill>
            <a:schemeClr val="accent5"/>
          </a:solidFill>
        </p:spPr>
        <p:txBody>
          <a:bodyPr wrap="square" lIns="0" tIns="0" rIns="0" bIns="0"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Arial"/>
                <a:ea typeface="+mn-ea"/>
                <a:cs typeface="Arial"/>
              </a:rPr>
              <a:t>Classification</a:t>
            </a:r>
          </a:p>
        </p:txBody>
      </p:sp>
      <p:sp>
        <p:nvSpPr>
          <p:cNvPr id="11" name="Alternate Process 10"/>
          <p:cNvSpPr/>
          <p:nvPr/>
        </p:nvSpPr>
        <p:spPr>
          <a:xfrm>
            <a:off x="5645149" y="2348088"/>
            <a:ext cx="1563512" cy="643467"/>
          </a:xfrm>
          <a:prstGeom prst="flowChartAlternateProcess">
            <a:avLst/>
          </a:prstGeom>
          <a:solidFill>
            <a:schemeClr val="accent5"/>
          </a:solidFill>
        </p:spPr>
        <p:txBody>
          <a:bodyPr wrap="square" lIns="0" tIns="0" rIns="0" bIns="0"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Arial"/>
                <a:ea typeface="+mn-ea"/>
                <a:cs typeface="Arial"/>
              </a:rPr>
              <a:t>Regression</a:t>
            </a:r>
          </a:p>
        </p:txBody>
      </p:sp>
      <p:sp>
        <p:nvSpPr>
          <p:cNvPr id="12" name="Alternate Process 11"/>
          <p:cNvSpPr/>
          <p:nvPr/>
        </p:nvSpPr>
        <p:spPr>
          <a:xfrm>
            <a:off x="7470423" y="2348088"/>
            <a:ext cx="1563512" cy="643467"/>
          </a:xfrm>
          <a:prstGeom prst="flowChartAlternateProcess">
            <a:avLst/>
          </a:prstGeom>
          <a:solidFill>
            <a:schemeClr val="accent5"/>
          </a:solidFill>
        </p:spPr>
        <p:txBody>
          <a:bodyPr wrap="square" lIns="0" tIns="0" rIns="0" bIns="0"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Arial"/>
                <a:ea typeface="+mn-ea"/>
                <a:cs typeface="Arial"/>
              </a:rPr>
              <a:t>Clustering</a:t>
            </a:r>
          </a:p>
        </p:txBody>
      </p:sp>
      <p:sp>
        <p:nvSpPr>
          <p:cNvPr id="13" name="TextBox 12"/>
          <p:cNvSpPr txBox="1"/>
          <p:nvPr/>
        </p:nvSpPr>
        <p:spPr>
          <a:xfrm>
            <a:off x="169330" y="3358924"/>
            <a:ext cx="1563512" cy="507831"/>
          </a:xfrm>
          <a:prstGeom prst="rect">
            <a:avLst/>
          </a:prstGeom>
          <a:noFill/>
          <a:ln>
            <a:solidFill>
              <a:schemeClr val="accent2"/>
            </a:solidFill>
          </a:ln>
        </p:spPr>
        <p:txBody>
          <a:bodyPr wrap="square"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Each object has </a:t>
            </a:r>
            <a:r>
              <a:rPr kumimoji="0" lang="en-US" sz="1350" b="0" i="0" u="none" strike="noStrike" kern="1200" cap="none" spc="0" normalizeH="0" baseline="0" noProof="0">
                <a:ln>
                  <a:noFill/>
                </a:ln>
                <a:solidFill>
                  <a:srgbClr val="000000"/>
                </a:solidFill>
                <a:effectLst/>
                <a:uLnTx/>
                <a:uFillTx/>
                <a:latin typeface="Arial"/>
                <a:ea typeface="+mn-ea"/>
                <a:cs typeface="+mn-cs"/>
              </a:rPr>
              <a:t>a label</a:t>
            </a:r>
          </a:p>
        </p:txBody>
      </p:sp>
      <p:sp>
        <p:nvSpPr>
          <p:cNvPr id="15" name="TextBox 14"/>
          <p:cNvSpPr txBox="1"/>
          <p:nvPr/>
        </p:nvSpPr>
        <p:spPr>
          <a:xfrm>
            <a:off x="1994603" y="3358923"/>
            <a:ext cx="1563512" cy="507831"/>
          </a:xfrm>
          <a:prstGeom prst="rect">
            <a:avLst/>
          </a:prstGeom>
          <a:noFill/>
          <a:ln>
            <a:solidFill>
              <a:schemeClr val="accent2"/>
            </a:solidFill>
          </a:ln>
        </p:spPr>
        <p:txBody>
          <a:bodyPr wrap="square"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Similarities</a:t>
            </a:r>
          </a:p>
        </p:txBody>
      </p:sp>
      <p:sp>
        <p:nvSpPr>
          <p:cNvPr id="16" name="TextBox 15"/>
          <p:cNvSpPr txBox="1"/>
          <p:nvPr/>
        </p:nvSpPr>
        <p:spPr>
          <a:xfrm>
            <a:off x="3819876" y="3358923"/>
            <a:ext cx="1563512" cy="515931"/>
          </a:xfrm>
          <a:prstGeom prst="rect">
            <a:avLst/>
          </a:prstGeom>
          <a:noFill/>
          <a:ln>
            <a:solidFill>
              <a:schemeClr val="accent5"/>
            </a:solidFill>
          </a:ln>
        </p:spPr>
        <p:txBody>
          <a:bodyPr wrap="square"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Category for a </a:t>
            </a:r>
            <a:r>
              <a:rPr kumimoji="0" lang="en-US" sz="1350" b="0" i="0" u="none" strike="noStrike" kern="1200" cap="none" spc="0" normalizeH="0" baseline="0" noProof="0">
                <a:ln>
                  <a:noFill/>
                </a:ln>
                <a:solidFill>
                  <a:srgbClr val="000000"/>
                </a:solidFill>
                <a:effectLst/>
                <a:uLnTx/>
                <a:uFillTx/>
                <a:latin typeface="Arial"/>
                <a:ea typeface="+mn-ea"/>
                <a:cs typeface="+mn-cs"/>
              </a:rPr>
              <a:t>specific object</a:t>
            </a:r>
            <a:endParaRPr kumimoji="0" lang="en-US" sz="1350" b="0" i="0" u="none" strike="noStrike" kern="1200" cap="none" spc="0" normalizeH="0" baseline="0" noProof="0" dirty="0">
              <a:ln>
                <a:noFill/>
              </a:ln>
              <a:solidFill>
                <a:srgbClr val="000000"/>
              </a:solidFill>
              <a:effectLst/>
              <a:uLnTx/>
              <a:uFillTx/>
              <a:latin typeface="Arial"/>
              <a:ea typeface="+mn-ea"/>
              <a:cs typeface="+mn-cs"/>
            </a:endParaRPr>
          </a:p>
        </p:txBody>
      </p:sp>
      <p:sp>
        <p:nvSpPr>
          <p:cNvPr id="17" name="TextBox 16"/>
          <p:cNvSpPr txBox="1"/>
          <p:nvPr/>
        </p:nvSpPr>
        <p:spPr>
          <a:xfrm>
            <a:off x="5645148" y="3364877"/>
            <a:ext cx="1563512" cy="515931"/>
          </a:xfrm>
          <a:prstGeom prst="rect">
            <a:avLst/>
          </a:prstGeom>
          <a:noFill/>
          <a:ln>
            <a:solidFill>
              <a:schemeClr val="accent5"/>
            </a:solidFill>
          </a:ln>
        </p:spPr>
        <p:txBody>
          <a:bodyPr wrap="square"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Value for a </a:t>
            </a:r>
            <a:r>
              <a:rPr kumimoji="0" lang="en-US" sz="1350" b="0" i="0" u="none" strike="noStrike" kern="1200" cap="none" spc="0" normalizeH="0" baseline="0" noProof="0">
                <a:ln>
                  <a:noFill/>
                </a:ln>
                <a:solidFill>
                  <a:srgbClr val="000000"/>
                </a:solidFill>
                <a:effectLst/>
                <a:uLnTx/>
                <a:uFillTx/>
                <a:latin typeface="Arial"/>
                <a:ea typeface="+mn-ea"/>
                <a:cs typeface="+mn-cs"/>
              </a:rPr>
              <a:t>certain object</a:t>
            </a:r>
            <a:endParaRPr kumimoji="0" lang="en-US" sz="1350" b="0" i="0" u="none" strike="noStrike" kern="1200" cap="none" spc="0" normalizeH="0" baseline="0" noProof="0" dirty="0">
              <a:ln>
                <a:noFill/>
              </a:ln>
              <a:solidFill>
                <a:srgbClr val="000000"/>
              </a:solidFill>
              <a:effectLst/>
              <a:uLnTx/>
              <a:uFillTx/>
              <a:latin typeface="Arial"/>
              <a:ea typeface="+mn-ea"/>
              <a:cs typeface="+mn-cs"/>
            </a:endParaRPr>
          </a:p>
        </p:txBody>
      </p:sp>
      <p:sp>
        <p:nvSpPr>
          <p:cNvPr id="18" name="TextBox 17"/>
          <p:cNvSpPr txBox="1"/>
          <p:nvPr/>
        </p:nvSpPr>
        <p:spPr>
          <a:xfrm>
            <a:off x="7470423" y="3358923"/>
            <a:ext cx="1563512" cy="515931"/>
          </a:xfrm>
          <a:prstGeom prst="rect">
            <a:avLst/>
          </a:prstGeom>
          <a:noFill/>
          <a:ln>
            <a:solidFill>
              <a:schemeClr val="accent5"/>
            </a:solidFill>
          </a:ln>
        </p:spPr>
        <p:txBody>
          <a:bodyPr wrap="square"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Grouping of similar objects</a:t>
            </a:r>
          </a:p>
        </p:txBody>
      </p:sp>
      <p:cxnSp>
        <p:nvCxnSpPr>
          <p:cNvPr id="21" name="Elbow Connector 20"/>
          <p:cNvCxnSpPr>
            <a:stCxn id="5" idx="1"/>
            <a:endCxn id="6" idx="0"/>
          </p:cNvCxnSpPr>
          <p:nvPr/>
        </p:nvCxnSpPr>
        <p:spPr>
          <a:xfrm rot="10800000" flipV="1">
            <a:off x="1874888" y="1081927"/>
            <a:ext cx="2269544" cy="188074"/>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Elbow Connector 22"/>
          <p:cNvCxnSpPr>
            <a:stCxn id="5" idx="3"/>
            <a:endCxn id="7" idx="0"/>
          </p:cNvCxnSpPr>
          <p:nvPr/>
        </p:nvCxnSpPr>
        <p:spPr>
          <a:xfrm>
            <a:off x="5058832" y="1081927"/>
            <a:ext cx="1368073" cy="188074"/>
          </a:xfrm>
          <a:prstGeom prst="bentConnector2">
            <a:avLst/>
          </a:prstGeom>
          <a:ln>
            <a:solidFill>
              <a:schemeClr val="accent5"/>
            </a:solidFill>
            <a:tailEnd type="triangle"/>
          </a:ln>
        </p:spPr>
        <p:style>
          <a:lnRef idx="2">
            <a:schemeClr val="accent1"/>
          </a:lnRef>
          <a:fillRef idx="0">
            <a:schemeClr val="accent1"/>
          </a:fillRef>
          <a:effectRef idx="1">
            <a:schemeClr val="accent1"/>
          </a:effectRef>
          <a:fontRef idx="minor">
            <a:schemeClr val="tx1"/>
          </a:fontRef>
        </p:style>
      </p:cxnSp>
      <p:cxnSp>
        <p:nvCxnSpPr>
          <p:cNvPr id="25" name="Elbow Connector 24"/>
          <p:cNvCxnSpPr>
            <a:stCxn id="6" idx="1"/>
            <a:endCxn id="8" idx="0"/>
          </p:cNvCxnSpPr>
          <p:nvPr/>
        </p:nvCxnSpPr>
        <p:spPr>
          <a:xfrm rot="10800000" flipV="1">
            <a:off x="951087" y="1612362"/>
            <a:ext cx="358425" cy="735725"/>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Elbow Connector 26"/>
          <p:cNvCxnSpPr>
            <a:stCxn id="6" idx="3"/>
            <a:endCxn id="9" idx="0"/>
          </p:cNvCxnSpPr>
          <p:nvPr/>
        </p:nvCxnSpPr>
        <p:spPr>
          <a:xfrm>
            <a:off x="2440264" y="1612363"/>
            <a:ext cx="336095" cy="735725"/>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Elbow Connector 28"/>
          <p:cNvCxnSpPr>
            <a:stCxn id="7" idx="1"/>
            <a:endCxn id="10" idx="0"/>
          </p:cNvCxnSpPr>
          <p:nvPr/>
        </p:nvCxnSpPr>
        <p:spPr>
          <a:xfrm rot="10800000" flipV="1">
            <a:off x="4601632" y="1612362"/>
            <a:ext cx="1259896" cy="735725"/>
          </a:xfrm>
          <a:prstGeom prst="bentConnector2">
            <a:avLst/>
          </a:prstGeom>
          <a:ln>
            <a:solidFill>
              <a:schemeClr val="accent5"/>
            </a:solidFill>
            <a:tailEnd type="triangle"/>
          </a:ln>
        </p:spPr>
        <p:style>
          <a:lnRef idx="2">
            <a:schemeClr val="accent1"/>
          </a:lnRef>
          <a:fillRef idx="0">
            <a:schemeClr val="accent1"/>
          </a:fillRef>
          <a:effectRef idx="1">
            <a:schemeClr val="accent1"/>
          </a:effectRef>
          <a:fontRef idx="minor">
            <a:schemeClr val="tx1"/>
          </a:fontRef>
        </p:style>
      </p:cxnSp>
      <p:cxnSp>
        <p:nvCxnSpPr>
          <p:cNvPr id="31" name="Elbow Connector 30"/>
          <p:cNvCxnSpPr>
            <a:stCxn id="7" idx="3"/>
            <a:endCxn id="12" idx="0"/>
          </p:cNvCxnSpPr>
          <p:nvPr/>
        </p:nvCxnSpPr>
        <p:spPr>
          <a:xfrm>
            <a:off x="6992281" y="1612363"/>
            <a:ext cx="1259898" cy="735725"/>
          </a:xfrm>
          <a:prstGeom prst="bentConnector2">
            <a:avLst/>
          </a:prstGeom>
          <a:ln>
            <a:solidFill>
              <a:schemeClr val="accent5"/>
            </a:solidFill>
            <a:tailEnd type="triangle"/>
          </a:ln>
        </p:spPr>
        <p:style>
          <a:lnRef idx="2">
            <a:schemeClr val="accent1"/>
          </a:lnRef>
          <a:fillRef idx="0">
            <a:schemeClr val="accent1"/>
          </a:fillRef>
          <a:effectRef idx="1">
            <a:schemeClr val="accent1"/>
          </a:effectRef>
          <a:fontRef idx="minor">
            <a:schemeClr val="tx1"/>
          </a:fontRef>
        </p:style>
      </p:cxnSp>
      <p:cxnSp>
        <p:nvCxnSpPr>
          <p:cNvPr id="33" name="Elbow Connector 32"/>
          <p:cNvCxnSpPr>
            <a:stCxn id="7" idx="2"/>
            <a:endCxn id="11" idx="0"/>
          </p:cNvCxnSpPr>
          <p:nvPr/>
        </p:nvCxnSpPr>
        <p:spPr>
          <a:xfrm rot="5400000">
            <a:off x="6230224" y="2151406"/>
            <a:ext cx="393363" cy="12700"/>
          </a:xfrm>
          <a:prstGeom prst="bentConnector3">
            <a:avLst/>
          </a:prstGeom>
          <a:ln>
            <a:solidFill>
              <a:schemeClr val="accent5"/>
            </a:solidFill>
            <a:tailEnd type="triangle"/>
          </a:ln>
        </p:spPr>
        <p:style>
          <a:lnRef idx="2">
            <a:schemeClr val="accent1"/>
          </a:lnRef>
          <a:fillRef idx="0">
            <a:schemeClr val="accent1"/>
          </a:fillRef>
          <a:effectRef idx="1">
            <a:schemeClr val="accent1"/>
          </a:effectRef>
          <a:fontRef idx="minor">
            <a:schemeClr val="tx1"/>
          </a:fontRef>
        </p:style>
      </p:cxnSp>
      <p:pic>
        <p:nvPicPr>
          <p:cNvPr id="34" name="Picture 33"/>
          <p:cNvPicPr>
            <a:picLocks noChangeAspect="1"/>
          </p:cNvPicPr>
          <p:nvPr/>
        </p:nvPicPr>
        <p:blipFill rotWithShape="1">
          <a:blip r:embed="rId2">
            <a:extLst>
              <a:ext uri="{28A0092B-C50C-407E-A947-70E740481C1C}">
                <a14:useLocalDpi xmlns:a14="http://schemas.microsoft.com/office/drawing/2010/main" val="0"/>
              </a:ext>
            </a:extLst>
          </a:blip>
          <a:srcRect l="25027" t="5408" r="19271" b="4723"/>
          <a:stretch/>
        </p:blipFill>
        <p:spPr>
          <a:xfrm>
            <a:off x="176326" y="3951280"/>
            <a:ext cx="532965" cy="644004"/>
          </a:xfrm>
          <a:prstGeom prst="rect">
            <a:avLst/>
          </a:prstGeom>
        </p:spPr>
      </p:pic>
      <p:sp>
        <p:nvSpPr>
          <p:cNvPr id="35" name="TextBox 34"/>
          <p:cNvSpPr txBox="1"/>
          <p:nvPr/>
        </p:nvSpPr>
        <p:spPr>
          <a:xfrm>
            <a:off x="442808" y="4373560"/>
            <a:ext cx="453970" cy="300082"/>
          </a:xfrm>
          <a:prstGeom prst="rect">
            <a:avLst/>
          </a:prstGeom>
          <a:solidFill>
            <a:schemeClr val="bg2"/>
          </a:solidFill>
          <a:ln>
            <a:solidFill>
              <a:schemeClr val="accent2"/>
            </a:solidFill>
          </a:ln>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Cat</a:t>
            </a:r>
          </a:p>
        </p:txBody>
      </p:sp>
      <p:pic>
        <p:nvPicPr>
          <p:cNvPr id="36" name="Picture 35"/>
          <p:cNvPicPr>
            <a:picLocks noChangeAspect="1"/>
          </p:cNvPicPr>
          <p:nvPr/>
        </p:nvPicPr>
        <p:blipFill rotWithShape="1">
          <a:blip r:embed="rId2">
            <a:extLst>
              <a:ext uri="{28A0092B-C50C-407E-A947-70E740481C1C}">
                <a14:useLocalDpi xmlns:a14="http://schemas.microsoft.com/office/drawing/2010/main" val="0"/>
              </a:ext>
            </a:extLst>
          </a:blip>
          <a:srcRect l="25027" t="5408" r="19271" b="4723"/>
          <a:stretch/>
        </p:blipFill>
        <p:spPr>
          <a:xfrm>
            <a:off x="2440264" y="3951280"/>
            <a:ext cx="532965" cy="644004"/>
          </a:xfrm>
          <a:prstGeom prst="rect">
            <a:avLst/>
          </a:prstGeom>
        </p:spPr>
      </p:pic>
      <p:sp>
        <p:nvSpPr>
          <p:cNvPr id="37" name="TextBox 36"/>
          <p:cNvSpPr txBox="1"/>
          <p:nvPr/>
        </p:nvSpPr>
        <p:spPr>
          <a:xfrm>
            <a:off x="2706746" y="4373560"/>
            <a:ext cx="386644" cy="300082"/>
          </a:xfrm>
          <a:prstGeom prst="rect">
            <a:avLst/>
          </a:prstGeom>
          <a:solidFill>
            <a:schemeClr val="bg2"/>
          </a:solidFill>
          <a:ln>
            <a:solidFill>
              <a:schemeClr val="accent2"/>
            </a:solidFill>
          </a:ln>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a:t>
            </a:r>
          </a:p>
        </p:txBody>
      </p:sp>
      <p:sp>
        <p:nvSpPr>
          <p:cNvPr id="39" name="TextBox 38"/>
          <p:cNvSpPr txBox="1"/>
          <p:nvPr/>
        </p:nvSpPr>
        <p:spPr>
          <a:xfrm>
            <a:off x="3987974" y="3950800"/>
            <a:ext cx="1227316" cy="715581"/>
          </a:xfrm>
          <a:prstGeom prst="rect">
            <a:avLst/>
          </a:prstGeom>
          <a:solidFill>
            <a:schemeClr val="accent5">
              <a:lumMod val="60000"/>
              <a:lumOff val="40000"/>
            </a:schemeClr>
          </a:solidFill>
          <a:ln>
            <a:noFill/>
          </a:ln>
        </p:spPr>
        <p:txBody>
          <a:bodyPr wrap="square"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This is a cat</a:t>
            </a:r>
          </a:p>
        </p:txBody>
      </p:sp>
      <p:sp>
        <p:nvSpPr>
          <p:cNvPr id="41" name="TextBox 40"/>
          <p:cNvSpPr txBox="1"/>
          <p:nvPr/>
        </p:nvSpPr>
        <p:spPr>
          <a:xfrm>
            <a:off x="5824433" y="3950800"/>
            <a:ext cx="1224478" cy="715581"/>
          </a:xfrm>
          <a:prstGeom prst="rect">
            <a:avLst/>
          </a:prstGeom>
          <a:solidFill>
            <a:schemeClr val="accent5">
              <a:lumMod val="60000"/>
              <a:lumOff val="40000"/>
            </a:schemeClr>
          </a:solidFill>
          <a:ln>
            <a:noFill/>
          </a:ln>
        </p:spPr>
        <p:txBody>
          <a:bodyPr wrap="square" rtlCol="0" anchor="ctr" anchorCtr="0">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The age/weight of this cat is: X</a:t>
            </a:r>
          </a:p>
        </p:txBody>
      </p:sp>
      <p:sp>
        <p:nvSpPr>
          <p:cNvPr id="42" name="TextBox 41"/>
          <p:cNvSpPr txBox="1"/>
          <p:nvPr/>
        </p:nvSpPr>
        <p:spPr>
          <a:xfrm>
            <a:off x="7646000" y="3952036"/>
            <a:ext cx="1224478" cy="714345"/>
          </a:xfrm>
          <a:prstGeom prst="rect">
            <a:avLst/>
          </a:prstGeom>
          <a:solidFill>
            <a:schemeClr val="accent5">
              <a:lumMod val="60000"/>
              <a:lumOff val="40000"/>
            </a:schemeClr>
          </a:solidFill>
          <a:ln>
            <a:noFill/>
          </a:ln>
        </p:spPr>
        <p:txBody>
          <a:bodyPr wrap="square" rtlCol="0" anchor="ctr" anchorCtr="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0000"/>
                </a:solidFill>
                <a:effectLst/>
                <a:uLnTx/>
                <a:uFillTx/>
                <a:latin typeface="Arial"/>
                <a:ea typeface="+mn-ea"/>
                <a:cs typeface="+mn-cs"/>
              </a:rPr>
              <a:t>It belongs with these</a:t>
            </a:r>
          </a:p>
        </p:txBody>
      </p:sp>
      <p:sp>
        <p:nvSpPr>
          <p:cNvPr id="43" name="TextBox 42"/>
          <p:cNvSpPr txBox="1"/>
          <p:nvPr/>
        </p:nvSpPr>
        <p:spPr>
          <a:xfrm>
            <a:off x="5150608" y="754988"/>
            <a:ext cx="684803" cy="300082"/>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3BC9"/>
                </a:solidFill>
                <a:effectLst/>
                <a:uLnTx/>
                <a:uFillTx/>
                <a:latin typeface="Arial"/>
                <a:ea typeface="+mn-ea"/>
                <a:cs typeface="+mn-cs"/>
              </a:rPr>
              <a:t>Image</a:t>
            </a:r>
          </a:p>
        </p:txBody>
      </p:sp>
      <p:sp>
        <p:nvSpPr>
          <p:cNvPr id="44" name="TextBox 43"/>
          <p:cNvSpPr txBox="1"/>
          <p:nvPr/>
        </p:nvSpPr>
        <p:spPr>
          <a:xfrm>
            <a:off x="5914244" y="757041"/>
            <a:ext cx="627095" cy="300082"/>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3BC9"/>
                </a:solidFill>
                <a:effectLst/>
                <a:uLnTx/>
                <a:uFillTx/>
                <a:latin typeface="Arial"/>
                <a:ea typeface="+mn-ea"/>
                <a:cs typeface="+mn-cs"/>
              </a:rPr>
              <a:t>Audio</a:t>
            </a:r>
          </a:p>
        </p:txBody>
      </p:sp>
      <p:sp>
        <p:nvSpPr>
          <p:cNvPr id="45" name="TextBox 44"/>
          <p:cNvSpPr txBox="1"/>
          <p:nvPr/>
        </p:nvSpPr>
        <p:spPr>
          <a:xfrm>
            <a:off x="6639408" y="750015"/>
            <a:ext cx="502253" cy="300082"/>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3BC9"/>
                </a:solidFill>
                <a:effectLst/>
                <a:uLnTx/>
                <a:uFillTx/>
                <a:latin typeface="Arial"/>
                <a:ea typeface="+mn-ea"/>
                <a:cs typeface="+mn-cs"/>
              </a:rPr>
              <a:t>Text</a:t>
            </a:r>
          </a:p>
        </p:txBody>
      </p:sp>
      <p:sp>
        <p:nvSpPr>
          <p:cNvPr id="46" name="TextBox 45"/>
          <p:cNvSpPr txBox="1"/>
          <p:nvPr/>
        </p:nvSpPr>
        <p:spPr>
          <a:xfrm>
            <a:off x="7239729" y="755882"/>
            <a:ext cx="883832" cy="300082"/>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003BC9"/>
                </a:solidFill>
                <a:effectLst/>
                <a:uLnTx/>
                <a:uFillTx/>
                <a:latin typeface="Arial"/>
                <a:ea typeface="+mn-ea"/>
                <a:cs typeface="+mn-cs"/>
              </a:rPr>
              <a:t>DB Table</a:t>
            </a:r>
          </a:p>
        </p:txBody>
      </p:sp>
      <p:sp>
        <p:nvSpPr>
          <p:cNvPr id="47" name="TextBox 46"/>
          <p:cNvSpPr txBox="1"/>
          <p:nvPr/>
        </p:nvSpPr>
        <p:spPr>
          <a:xfrm>
            <a:off x="5150608" y="489349"/>
            <a:ext cx="3011168" cy="300082"/>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1" i="0" u="none" strike="noStrike" kern="1200" cap="none" spc="0" normalizeH="0" baseline="0" noProof="0" dirty="0">
                <a:ln>
                  <a:noFill/>
                </a:ln>
                <a:solidFill>
                  <a:srgbClr val="003BC9"/>
                </a:solidFill>
                <a:effectLst/>
                <a:uLnTx/>
                <a:uFillTx/>
                <a:latin typeface="Arial"/>
                <a:ea typeface="+mn-ea"/>
                <a:cs typeface="+mn-cs"/>
              </a:rPr>
              <a:t>Inputs</a:t>
            </a:r>
          </a:p>
        </p:txBody>
      </p:sp>
      <p:grpSp>
        <p:nvGrpSpPr>
          <p:cNvPr id="14" name="Group 13">
            <a:extLst>
              <a:ext uri="{FF2B5EF4-FFF2-40B4-BE49-F238E27FC236}">
                <a16:creationId xmlns:a16="http://schemas.microsoft.com/office/drawing/2014/main" id="{F5F5795C-C473-443E-BCB1-74C6E54936D2}"/>
              </a:ext>
            </a:extLst>
          </p:cNvPr>
          <p:cNvGrpSpPr/>
          <p:nvPr/>
        </p:nvGrpSpPr>
        <p:grpSpPr>
          <a:xfrm>
            <a:off x="4188274" y="573777"/>
            <a:ext cx="897668" cy="952640"/>
            <a:chOff x="2021439" y="-1449473"/>
            <a:chExt cx="821524" cy="952640"/>
          </a:xfrm>
        </p:grpSpPr>
        <p:sp>
          <p:nvSpPr>
            <p:cNvPr id="4" name="TextBox 3">
              <a:extLst>
                <a:ext uri="{FF2B5EF4-FFF2-40B4-BE49-F238E27FC236}">
                  <a16:creationId xmlns:a16="http://schemas.microsoft.com/office/drawing/2014/main" id="{155B8F15-D906-47E2-AE40-3C980B3A1E30}"/>
                </a:ext>
              </a:extLst>
            </p:cNvPr>
            <p:cNvSpPr txBox="1"/>
            <p:nvPr/>
          </p:nvSpPr>
          <p:spPr>
            <a:xfrm>
              <a:off x="2021439" y="-1449473"/>
              <a:ext cx="821524" cy="952640"/>
            </a:xfrm>
            <a:prstGeom prst="rect">
              <a:avLst/>
            </a:prstGeom>
            <a:solidFill>
              <a:schemeClr val="bg1"/>
            </a:solidFill>
            <a:ln w="19050">
              <a:solidFill>
                <a:schemeClr val="tx2"/>
              </a:solidFill>
            </a:ln>
          </p:spPr>
          <p:txBody>
            <a:bodyPr wrap="square" lIns="45720" rIns="45720" rtlCol="0">
              <a:noAutofit/>
            </a:bodyPr>
            <a:lstStyle/>
            <a:p>
              <a:r>
                <a:rPr lang="en-US" sz="1000" b="1" dirty="0"/>
                <a:t>Animal</a:t>
              </a:r>
              <a:br>
                <a:rPr lang="en-US" sz="1000" b="1" dirty="0"/>
              </a:br>
              <a:r>
                <a:rPr lang="en-US" sz="1000" b="1" i="1" dirty="0"/>
                <a:t>Feline</a:t>
              </a:r>
            </a:p>
            <a:p>
              <a:r>
                <a:rPr lang="en-US" sz="1000" dirty="0"/>
                <a:t>Striped</a:t>
              </a:r>
            </a:p>
            <a:p>
              <a:r>
                <a:rPr lang="en-US" sz="1000" dirty="0"/>
                <a:t>Age=3.4</a:t>
              </a:r>
            </a:p>
            <a:p>
              <a:r>
                <a:rPr lang="en-US" sz="1000" dirty="0"/>
                <a:t>w=2.23kg</a:t>
              </a:r>
              <a:br>
                <a:rPr lang="en-US" sz="1000" dirty="0"/>
              </a:br>
              <a:r>
                <a:rPr lang="en-US" sz="1000" dirty="0"/>
                <a:t>h=23cm</a:t>
              </a:r>
              <a:endParaRPr lang="en-GB" sz="1000" dirty="0"/>
            </a:p>
          </p:txBody>
        </p:sp>
        <p:pic>
          <p:nvPicPr>
            <p:cNvPr id="19" name="Picture 18"/>
            <p:cNvPicPr>
              <a:picLocks noChangeAspect="1"/>
            </p:cNvPicPr>
            <p:nvPr/>
          </p:nvPicPr>
          <p:blipFill rotWithShape="1">
            <a:blip r:embed="rId2">
              <a:extLst>
                <a:ext uri="{28A0092B-C50C-407E-A947-70E740481C1C}">
                  <a14:useLocalDpi xmlns:a14="http://schemas.microsoft.com/office/drawing/2010/main" val="0"/>
                </a:ext>
              </a:extLst>
            </a:blip>
            <a:srcRect l="25027" t="5408" r="19271" b="4723"/>
            <a:stretch/>
          </p:blipFill>
          <p:spPr>
            <a:xfrm>
              <a:off x="2451072" y="-1406379"/>
              <a:ext cx="391890" cy="473537"/>
            </a:xfrm>
            <a:prstGeom prst="rect">
              <a:avLst/>
            </a:prstGeom>
          </p:spPr>
        </p:pic>
      </p:grpSp>
    </p:spTree>
    <p:extLst>
      <p:ext uri="{BB962C8B-B14F-4D97-AF65-F5344CB8AC3E}">
        <p14:creationId xmlns:p14="http://schemas.microsoft.com/office/powerpoint/2010/main" val="789546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19B80-7E49-48CC-90AE-6A39ED017E3A}"/>
              </a:ext>
            </a:extLst>
          </p:cNvPr>
          <p:cNvSpPr>
            <a:spLocks noGrp="1"/>
          </p:cNvSpPr>
          <p:nvPr>
            <p:ph type="title"/>
          </p:nvPr>
        </p:nvSpPr>
        <p:spPr/>
        <p:txBody>
          <a:bodyPr/>
          <a:lstStyle/>
          <a:p>
            <a:r>
              <a:rPr lang="fr-FR" dirty="0"/>
              <a:t>Machine Learning </a:t>
            </a:r>
            <a:r>
              <a:rPr lang="fr-FR" dirty="0" err="1"/>
              <a:t>general</a:t>
            </a:r>
            <a:r>
              <a:rPr lang="fr-FR" dirty="0"/>
              <a:t> workflow process</a:t>
            </a:r>
            <a:endParaRPr lang="en-GB" dirty="0"/>
          </a:p>
        </p:txBody>
      </p:sp>
      <p:sp>
        <p:nvSpPr>
          <p:cNvPr id="3" name="Content Placeholder 2">
            <a:extLst>
              <a:ext uri="{FF2B5EF4-FFF2-40B4-BE49-F238E27FC236}">
                <a16:creationId xmlns:a16="http://schemas.microsoft.com/office/drawing/2014/main" id="{5DB41A44-3879-495D-B49B-77F4C8E5096D}"/>
              </a:ext>
            </a:extLst>
          </p:cNvPr>
          <p:cNvSpPr>
            <a:spLocks noGrp="1"/>
          </p:cNvSpPr>
          <p:nvPr>
            <p:ph idx="1"/>
          </p:nvPr>
        </p:nvSpPr>
        <p:spPr/>
        <p:txBody>
          <a:bodyPr/>
          <a:lstStyle/>
          <a:p>
            <a:r>
              <a:rPr lang="en-US" dirty="0"/>
              <a:t>The model must be trained</a:t>
            </a:r>
          </a:p>
          <a:p>
            <a:pPr lvl="1"/>
            <a:r>
              <a:rPr lang="en-US" dirty="0"/>
              <a:t>A Training data set is used</a:t>
            </a:r>
          </a:p>
          <a:p>
            <a:pPr lvl="1"/>
            <a:r>
              <a:rPr lang="en-US" dirty="0"/>
              <a:t>Usually split in two subsets (80%-20%)</a:t>
            </a:r>
          </a:p>
          <a:p>
            <a:pPr lvl="2"/>
            <a:r>
              <a:rPr lang="en-US" dirty="0"/>
              <a:t>Subset A is used for training</a:t>
            </a:r>
          </a:p>
          <a:p>
            <a:pPr lvl="2"/>
            <a:r>
              <a:rPr lang="en-US" dirty="0"/>
              <a:t>Subset B is used for testing</a:t>
            </a:r>
          </a:p>
          <a:p>
            <a:pPr lvl="1"/>
            <a:r>
              <a:rPr lang="en-US" dirty="0"/>
              <a:t>Once training is done, model coefficients are saved for deployment</a:t>
            </a:r>
          </a:p>
          <a:p>
            <a:pPr lvl="1"/>
            <a:r>
              <a:rPr lang="en-US" dirty="0"/>
              <a:t>Trained model values are then used to predict values for future (incomplete) data points</a:t>
            </a:r>
          </a:p>
          <a:p>
            <a:r>
              <a:rPr lang="en-US" dirty="0"/>
              <a:t>After deployment and execution, model can be retrained</a:t>
            </a:r>
          </a:p>
          <a:p>
            <a:pPr lvl="1"/>
            <a:r>
              <a:rPr lang="en-US" dirty="0"/>
              <a:t>If there is a way to assess quality of model</a:t>
            </a:r>
          </a:p>
          <a:p>
            <a:r>
              <a:rPr lang="en-US" dirty="0"/>
              <a:t>Note: this is supervised learning</a:t>
            </a:r>
          </a:p>
          <a:p>
            <a:pPr lvl="1"/>
            <a:r>
              <a:rPr lang="en-US" dirty="0"/>
              <a:t>Examples of input and outcome have to be provided for training</a:t>
            </a:r>
          </a:p>
          <a:p>
            <a:pPr lvl="1"/>
            <a:endParaRPr lang="en-GB" dirty="0"/>
          </a:p>
        </p:txBody>
      </p:sp>
    </p:spTree>
    <p:extLst>
      <p:ext uri="{BB962C8B-B14F-4D97-AF65-F5344CB8AC3E}">
        <p14:creationId xmlns:p14="http://schemas.microsoft.com/office/powerpoint/2010/main" val="3229593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189D6-C4ED-7F4E-976C-A772B9548550}"/>
              </a:ext>
            </a:extLst>
          </p:cNvPr>
          <p:cNvSpPr>
            <a:spLocks noGrp="1"/>
          </p:cNvSpPr>
          <p:nvPr>
            <p:ph type="title"/>
          </p:nvPr>
        </p:nvSpPr>
        <p:spPr/>
        <p:txBody>
          <a:bodyPr/>
          <a:lstStyle/>
          <a:p>
            <a:r>
              <a:rPr lang="fr-FR" dirty="0" err="1"/>
              <a:t>What</a:t>
            </a:r>
            <a:r>
              <a:rPr lang="fr-FR" dirty="0"/>
              <a:t> </a:t>
            </a:r>
            <a:r>
              <a:rPr lang="fr-FR" dirty="0" err="1"/>
              <a:t>is</a:t>
            </a:r>
            <a:r>
              <a:rPr lang="fr-FR" dirty="0"/>
              <a:t> Machine Learning?</a:t>
            </a:r>
          </a:p>
        </p:txBody>
      </p:sp>
      <p:sp>
        <p:nvSpPr>
          <p:cNvPr id="8" name="Rectangle 7">
            <a:extLst>
              <a:ext uri="{FF2B5EF4-FFF2-40B4-BE49-F238E27FC236}">
                <a16:creationId xmlns:a16="http://schemas.microsoft.com/office/drawing/2014/main" id="{6F2DB236-5E35-D244-A90B-56DF5DC2D740}"/>
              </a:ext>
            </a:extLst>
          </p:cNvPr>
          <p:cNvSpPr/>
          <p:nvPr/>
        </p:nvSpPr>
        <p:spPr>
          <a:xfrm>
            <a:off x="3309781" y="685874"/>
            <a:ext cx="1743853" cy="1578226"/>
          </a:xfrm>
          <a:prstGeom prst="rect">
            <a:avLst/>
          </a:prstGeom>
          <a:solidFill>
            <a:schemeClr val="bg2"/>
          </a:solidFill>
          <a:ln>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1350" b="1" dirty="0">
              <a:solidFill>
                <a:schemeClr val="tx1"/>
              </a:solidFill>
            </a:endParaRPr>
          </a:p>
        </p:txBody>
      </p:sp>
      <p:sp>
        <p:nvSpPr>
          <p:cNvPr id="9" name="Rectangle 8">
            <a:extLst>
              <a:ext uri="{FF2B5EF4-FFF2-40B4-BE49-F238E27FC236}">
                <a16:creationId xmlns:a16="http://schemas.microsoft.com/office/drawing/2014/main" id="{37439477-4A26-214B-809A-1C8E64209EF0}"/>
              </a:ext>
            </a:extLst>
          </p:cNvPr>
          <p:cNvSpPr/>
          <p:nvPr/>
        </p:nvSpPr>
        <p:spPr>
          <a:xfrm>
            <a:off x="3571828" y="905581"/>
            <a:ext cx="1219757" cy="11678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i="1" dirty="0">
                <a:solidFill>
                  <a:schemeClr val="tx1"/>
                </a:solidFill>
              </a:rPr>
              <a:t>ML</a:t>
            </a:r>
          </a:p>
          <a:p>
            <a:pPr algn="ctr">
              <a:defRPr/>
            </a:pPr>
            <a:r>
              <a:rPr lang="en-US" i="1" dirty="0">
                <a:solidFill>
                  <a:schemeClr val="tx1"/>
                </a:solidFill>
              </a:rPr>
              <a:t>Algorithm</a:t>
            </a:r>
          </a:p>
        </p:txBody>
      </p:sp>
      <p:cxnSp>
        <p:nvCxnSpPr>
          <p:cNvPr id="10" name="Straight Arrow Connector 9">
            <a:extLst>
              <a:ext uri="{FF2B5EF4-FFF2-40B4-BE49-F238E27FC236}">
                <a16:creationId xmlns:a16="http://schemas.microsoft.com/office/drawing/2014/main" id="{73C07163-951D-E043-B852-90CB4BF082FD}"/>
              </a:ext>
            </a:extLst>
          </p:cNvPr>
          <p:cNvCxnSpPr/>
          <p:nvPr/>
        </p:nvCxnSpPr>
        <p:spPr>
          <a:xfrm>
            <a:off x="2701056" y="1058633"/>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6" descr="MC900432599[1]">
            <a:extLst>
              <a:ext uri="{FF2B5EF4-FFF2-40B4-BE49-F238E27FC236}">
                <a16:creationId xmlns:a16="http://schemas.microsoft.com/office/drawing/2014/main" id="{F232179B-6D29-FC4D-B8DB-0394E236D8AC}"/>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007430" y="769179"/>
            <a:ext cx="557140" cy="5571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64">
            <a:extLst>
              <a:ext uri="{FF2B5EF4-FFF2-40B4-BE49-F238E27FC236}">
                <a16:creationId xmlns:a16="http://schemas.microsoft.com/office/drawing/2014/main" id="{34F5C9FB-1146-5143-87F4-46F871C88247}"/>
              </a:ext>
            </a:extLst>
          </p:cNvPr>
          <p:cNvSpPr txBox="1">
            <a:spLocks noChangeArrowheads="1"/>
          </p:cNvSpPr>
          <p:nvPr/>
        </p:nvSpPr>
        <p:spPr bwMode="auto">
          <a:xfrm>
            <a:off x="1860458" y="1321680"/>
            <a:ext cx="684803"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Input</a:t>
            </a:r>
          </a:p>
        </p:txBody>
      </p:sp>
      <p:cxnSp>
        <p:nvCxnSpPr>
          <p:cNvPr id="13" name="Straight Arrow Connector 12">
            <a:extLst>
              <a:ext uri="{FF2B5EF4-FFF2-40B4-BE49-F238E27FC236}">
                <a16:creationId xmlns:a16="http://schemas.microsoft.com/office/drawing/2014/main" id="{241E3242-29CC-0E4B-B01D-402B50F096DB}"/>
              </a:ext>
            </a:extLst>
          </p:cNvPr>
          <p:cNvCxnSpPr/>
          <p:nvPr/>
        </p:nvCxnSpPr>
        <p:spPr>
          <a:xfrm>
            <a:off x="5168757" y="1480276"/>
            <a:ext cx="181250" cy="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A7BF32F-2EF3-D34C-81B7-25B4E50ECE95}"/>
              </a:ext>
            </a:extLst>
          </p:cNvPr>
          <p:cNvSpPr txBox="1"/>
          <p:nvPr/>
        </p:nvSpPr>
        <p:spPr>
          <a:xfrm>
            <a:off x="3777028" y="2395054"/>
            <a:ext cx="851515" cy="300082"/>
          </a:xfrm>
          <a:prstGeom prst="rect">
            <a:avLst/>
          </a:prstGeom>
          <a:noFill/>
        </p:spPr>
        <p:txBody>
          <a:bodyPr wrap="none" rtlCol="0">
            <a:spAutoFit/>
          </a:bodyPr>
          <a:lstStyle/>
          <a:p>
            <a:r>
              <a:rPr lang="fr-FR" sz="1350" dirty="0"/>
              <a:t>Training </a:t>
            </a:r>
          </a:p>
        </p:txBody>
      </p:sp>
      <p:sp>
        <p:nvSpPr>
          <p:cNvPr id="17" name="TextBox 64">
            <a:extLst>
              <a:ext uri="{FF2B5EF4-FFF2-40B4-BE49-F238E27FC236}">
                <a16:creationId xmlns:a16="http://schemas.microsoft.com/office/drawing/2014/main" id="{A627C07C-AF30-3147-84FF-0232A32E6357}"/>
              </a:ext>
            </a:extLst>
          </p:cNvPr>
          <p:cNvSpPr txBox="1">
            <a:spLocks noChangeArrowheads="1"/>
          </p:cNvSpPr>
          <p:nvPr/>
        </p:nvSpPr>
        <p:spPr bwMode="auto">
          <a:xfrm>
            <a:off x="1808069" y="2245013"/>
            <a:ext cx="822661"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Output</a:t>
            </a:r>
          </a:p>
        </p:txBody>
      </p:sp>
      <p:pic>
        <p:nvPicPr>
          <p:cNvPr id="19" name="Picture 18">
            <a:extLst>
              <a:ext uri="{FF2B5EF4-FFF2-40B4-BE49-F238E27FC236}">
                <a16:creationId xmlns:a16="http://schemas.microsoft.com/office/drawing/2014/main" id="{B5B7E157-F2F0-254D-A57C-CD622C6FB42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10967" y="1621762"/>
            <a:ext cx="616865" cy="698031"/>
          </a:xfrm>
          <a:prstGeom prst="rect">
            <a:avLst/>
          </a:prstGeom>
        </p:spPr>
      </p:pic>
      <p:cxnSp>
        <p:nvCxnSpPr>
          <p:cNvPr id="14" name="Straight Arrow Connector 13">
            <a:extLst>
              <a:ext uri="{FF2B5EF4-FFF2-40B4-BE49-F238E27FC236}">
                <a16:creationId xmlns:a16="http://schemas.microsoft.com/office/drawing/2014/main" id="{4FFE3689-7ED3-2844-8775-4ABCC568174D}"/>
              </a:ext>
            </a:extLst>
          </p:cNvPr>
          <p:cNvCxnSpPr/>
          <p:nvPr/>
        </p:nvCxnSpPr>
        <p:spPr>
          <a:xfrm>
            <a:off x="2701056" y="1984846"/>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AutoShape 18">
            <a:extLst>
              <a:ext uri="{FF2B5EF4-FFF2-40B4-BE49-F238E27FC236}">
                <a16:creationId xmlns:a16="http://schemas.microsoft.com/office/drawing/2014/main" id="{FAC8D5F6-C117-514C-9CB7-1E0BB1F7A8DD}"/>
              </a:ext>
            </a:extLst>
          </p:cNvPr>
          <p:cNvSpPr>
            <a:spLocks noChangeArrowheads="1"/>
          </p:cNvSpPr>
          <p:nvPr/>
        </p:nvSpPr>
        <p:spPr bwMode="auto">
          <a:xfrm>
            <a:off x="5465130" y="1249028"/>
            <a:ext cx="649920" cy="462498"/>
          </a:xfrm>
          <a:prstGeom prst="roundRect">
            <a:avLst>
              <a:gd name="adj" fmla="val 16667"/>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9525">
            <a:noFill/>
            <a:round/>
            <a:headEnd/>
            <a:tailEnd/>
          </a:ln>
          <a:effectLst>
            <a:outerShdw blurRad="50800" dist="38100" dir="2700000" algn="tl" rotWithShape="0">
              <a:prstClr val="black">
                <a:alpha val="40000"/>
              </a:prstClr>
            </a:outerShdw>
          </a:effectLst>
          <a:extLst/>
        </p:spPr>
        <p:txBody>
          <a:bodyPr wrap="none" anchor="ct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algn="ctr" eaLnBrk="1" hangingPunct="1">
              <a:defRPr/>
            </a:pPr>
            <a:endParaRPr lang="en-US" altLang="en-US" dirty="0">
              <a:effectLst>
                <a:outerShdw blurRad="38100" dist="38100" dir="2700000" algn="tl">
                  <a:srgbClr val="FFFFFF"/>
                </a:outerShdw>
              </a:effectLst>
              <a:latin typeface="Arial" panose="020B0604020202020204" pitchFamily="34" charset="0"/>
            </a:endParaRPr>
          </a:p>
          <a:p>
            <a:pPr algn="ctr" eaLnBrk="1" hangingPunct="1">
              <a:defRPr/>
            </a:pPr>
            <a:r>
              <a:rPr lang="en-US" altLang="en-US" sz="1350" b="1" dirty="0">
                <a:effectLst>
                  <a:outerShdw blurRad="38100" dist="38100" dir="2700000" algn="tl">
                    <a:srgbClr val="FFFFFF"/>
                  </a:outerShdw>
                </a:effectLst>
                <a:latin typeface="Arial" panose="020B0604020202020204" pitchFamily="34" charset="0"/>
              </a:rPr>
              <a:t>Model</a:t>
            </a: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p:txBody>
      </p:sp>
      <p:sp>
        <p:nvSpPr>
          <p:cNvPr id="18" name="Rectangle 17">
            <a:extLst>
              <a:ext uri="{FF2B5EF4-FFF2-40B4-BE49-F238E27FC236}">
                <a16:creationId xmlns:a16="http://schemas.microsoft.com/office/drawing/2014/main" id="{8718AAB0-06AB-7449-8D6C-FF8C9CFCE6F7}"/>
              </a:ext>
            </a:extLst>
          </p:cNvPr>
          <p:cNvSpPr/>
          <p:nvPr/>
        </p:nvSpPr>
        <p:spPr>
          <a:xfrm>
            <a:off x="3309781" y="2887630"/>
            <a:ext cx="1743853" cy="1578226"/>
          </a:xfrm>
          <a:prstGeom prst="rect">
            <a:avLst/>
          </a:prstGeom>
          <a:solidFill>
            <a:schemeClr val="bg2"/>
          </a:solidFill>
          <a:ln>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1350" b="1" dirty="0">
              <a:solidFill>
                <a:schemeClr val="tx1"/>
              </a:solidFill>
            </a:endParaRPr>
          </a:p>
        </p:txBody>
      </p:sp>
      <p:sp>
        <p:nvSpPr>
          <p:cNvPr id="20" name="Rectangle 19">
            <a:extLst>
              <a:ext uri="{FF2B5EF4-FFF2-40B4-BE49-F238E27FC236}">
                <a16:creationId xmlns:a16="http://schemas.microsoft.com/office/drawing/2014/main" id="{83848152-00C3-4340-B23A-0519E09D03B7}"/>
              </a:ext>
            </a:extLst>
          </p:cNvPr>
          <p:cNvSpPr/>
          <p:nvPr/>
        </p:nvSpPr>
        <p:spPr>
          <a:xfrm>
            <a:off x="3571828" y="3107337"/>
            <a:ext cx="1219757" cy="11678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i="1" dirty="0">
                <a:solidFill>
                  <a:schemeClr val="tx1"/>
                </a:solidFill>
              </a:rPr>
              <a:t>ML runtime</a:t>
            </a:r>
          </a:p>
        </p:txBody>
      </p:sp>
      <p:cxnSp>
        <p:nvCxnSpPr>
          <p:cNvPr id="21" name="Straight Arrow Connector 20">
            <a:extLst>
              <a:ext uri="{FF2B5EF4-FFF2-40B4-BE49-F238E27FC236}">
                <a16:creationId xmlns:a16="http://schemas.microsoft.com/office/drawing/2014/main" id="{62F1E246-EC88-A540-A436-74D1F7405320}"/>
              </a:ext>
            </a:extLst>
          </p:cNvPr>
          <p:cNvCxnSpPr/>
          <p:nvPr/>
        </p:nvCxnSpPr>
        <p:spPr>
          <a:xfrm>
            <a:off x="2732817" y="3249505"/>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16" descr="MC900432599[1]">
            <a:extLst>
              <a:ext uri="{FF2B5EF4-FFF2-40B4-BE49-F238E27FC236}">
                <a16:creationId xmlns:a16="http://schemas.microsoft.com/office/drawing/2014/main" id="{E7593371-629D-1C41-9140-D3DAEC0F7019}"/>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007430" y="2970936"/>
            <a:ext cx="557140" cy="5571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3" name="TextBox 64">
            <a:extLst>
              <a:ext uri="{FF2B5EF4-FFF2-40B4-BE49-F238E27FC236}">
                <a16:creationId xmlns:a16="http://schemas.microsoft.com/office/drawing/2014/main" id="{EF6DCC39-ABB2-3348-827E-740F70BE868F}"/>
              </a:ext>
            </a:extLst>
          </p:cNvPr>
          <p:cNvSpPr txBox="1">
            <a:spLocks noChangeArrowheads="1"/>
          </p:cNvSpPr>
          <p:nvPr/>
        </p:nvSpPr>
        <p:spPr bwMode="auto">
          <a:xfrm>
            <a:off x="1860458" y="3523436"/>
            <a:ext cx="684803"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Input</a:t>
            </a:r>
          </a:p>
        </p:txBody>
      </p:sp>
      <p:cxnSp>
        <p:nvCxnSpPr>
          <p:cNvPr id="24" name="Straight Arrow Connector 23">
            <a:extLst>
              <a:ext uri="{FF2B5EF4-FFF2-40B4-BE49-F238E27FC236}">
                <a16:creationId xmlns:a16="http://schemas.microsoft.com/office/drawing/2014/main" id="{DB1A2599-C5E2-9C4E-8F9F-80A6D6A377F1}"/>
              </a:ext>
            </a:extLst>
          </p:cNvPr>
          <p:cNvCxnSpPr/>
          <p:nvPr/>
        </p:nvCxnSpPr>
        <p:spPr>
          <a:xfrm>
            <a:off x="5168757" y="3682033"/>
            <a:ext cx="181250" cy="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E53BA6A2-11E2-A545-A36C-993C6D96186D}"/>
              </a:ext>
            </a:extLst>
          </p:cNvPr>
          <p:cNvSpPr txBox="1"/>
          <p:nvPr/>
        </p:nvSpPr>
        <p:spPr>
          <a:xfrm>
            <a:off x="3777028" y="4596810"/>
            <a:ext cx="819455" cy="300082"/>
          </a:xfrm>
          <a:prstGeom prst="rect">
            <a:avLst/>
          </a:prstGeom>
          <a:noFill/>
        </p:spPr>
        <p:txBody>
          <a:bodyPr wrap="none" rtlCol="0">
            <a:spAutoFit/>
          </a:bodyPr>
          <a:lstStyle/>
          <a:p>
            <a:r>
              <a:rPr lang="fr-FR" sz="1350" dirty="0" err="1"/>
              <a:t>Scoring</a:t>
            </a:r>
            <a:r>
              <a:rPr lang="fr-FR" sz="1350" dirty="0"/>
              <a:t> </a:t>
            </a:r>
          </a:p>
        </p:txBody>
      </p:sp>
      <p:sp>
        <p:nvSpPr>
          <p:cNvPr id="26" name="TextBox 64">
            <a:extLst>
              <a:ext uri="{FF2B5EF4-FFF2-40B4-BE49-F238E27FC236}">
                <a16:creationId xmlns:a16="http://schemas.microsoft.com/office/drawing/2014/main" id="{8A99DE65-FD02-D840-A684-1DAC6DAFB6CB}"/>
              </a:ext>
            </a:extLst>
          </p:cNvPr>
          <p:cNvSpPr txBox="1">
            <a:spLocks noChangeArrowheads="1"/>
          </p:cNvSpPr>
          <p:nvPr/>
        </p:nvSpPr>
        <p:spPr bwMode="auto">
          <a:xfrm>
            <a:off x="5430509" y="3836124"/>
            <a:ext cx="822661"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Output</a:t>
            </a:r>
          </a:p>
        </p:txBody>
      </p:sp>
      <p:pic>
        <p:nvPicPr>
          <p:cNvPr id="27" name="Picture 26">
            <a:extLst>
              <a:ext uri="{FF2B5EF4-FFF2-40B4-BE49-F238E27FC236}">
                <a16:creationId xmlns:a16="http://schemas.microsoft.com/office/drawing/2014/main" id="{66816E98-4A59-2740-9275-6F91D5DD990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466784" y="3214037"/>
            <a:ext cx="616865" cy="698031"/>
          </a:xfrm>
          <a:prstGeom prst="rect">
            <a:avLst/>
          </a:prstGeom>
        </p:spPr>
      </p:pic>
      <p:cxnSp>
        <p:nvCxnSpPr>
          <p:cNvPr id="28" name="Straight Arrow Connector 27">
            <a:extLst>
              <a:ext uri="{FF2B5EF4-FFF2-40B4-BE49-F238E27FC236}">
                <a16:creationId xmlns:a16="http://schemas.microsoft.com/office/drawing/2014/main" id="{FADA0069-2139-B943-9281-C6A5B18E1C07}"/>
              </a:ext>
            </a:extLst>
          </p:cNvPr>
          <p:cNvCxnSpPr/>
          <p:nvPr/>
        </p:nvCxnSpPr>
        <p:spPr>
          <a:xfrm>
            <a:off x="2748706" y="4142807"/>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AutoShape 18">
            <a:extLst>
              <a:ext uri="{FF2B5EF4-FFF2-40B4-BE49-F238E27FC236}">
                <a16:creationId xmlns:a16="http://schemas.microsoft.com/office/drawing/2014/main" id="{CF5B4BB6-0022-2343-8CFA-7C726489304D}"/>
              </a:ext>
            </a:extLst>
          </p:cNvPr>
          <p:cNvSpPr>
            <a:spLocks noChangeArrowheads="1"/>
          </p:cNvSpPr>
          <p:nvPr/>
        </p:nvSpPr>
        <p:spPr bwMode="auto">
          <a:xfrm>
            <a:off x="1940798" y="3903147"/>
            <a:ext cx="649920" cy="462498"/>
          </a:xfrm>
          <a:prstGeom prst="roundRect">
            <a:avLst>
              <a:gd name="adj" fmla="val 16667"/>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9525">
            <a:noFill/>
            <a:round/>
            <a:headEnd/>
            <a:tailEnd/>
          </a:ln>
          <a:effectLst>
            <a:outerShdw blurRad="50800" dist="38100" dir="2700000" algn="tl" rotWithShape="0">
              <a:prstClr val="black">
                <a:alpha val="40000"/>
              </a:prstClr>
            </a:outerShdw>
          </a:effectLst>
          <a:extLst/>
        </p:spPr>
        <p:txBody>
          <a:bodyPr wrap="none" anchor="ct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algn="ctr" eaLnBrk="1" hangingPunct="1">
              <a:defRPr/>
            </a:pPr>
            <a:endParaRPr lang="en-US" altLang="en-US" dirty="0">
              <a:effectLst>
                <a:outerShdw blurRad="38100" dist="38100" dir="2700000" algn="tl">
                  <a:srgbClr val="FFFFFF"/>
                </a:outerShdw>
              </a:effectLst>
              <a:latin typeface="Arial" panose="020B0604020202020204" pitchFamily="34" charset="0"/>
            </a:endParaRPr>
          </a:p>
          <a:p>
            <a:pPr algn="ctr" eaLnBrk="1" hangingPunct="1">
              <a:defRPr/>
            </a:pPr>
            <a:r>
              <a:rPr lang="en-US" altLang="en-US" sz="1350" b="1" dirty="0">
                <a:effectLst>
                  <a:outerShdw blurRad="38100" dist="38100" dir="2700000" algn="tl">
                    <a:srgbClr val="FFFFFF"/>
                  </a:outerShdw>
                </a:effectLst>
                <a:latin typeface="Arial" panose="020B0604020202020204" pitchFamily="34" charset="0"/>
              </a:rPr>
              <a:t>Model</a:t>
            </a: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p:txBody>
      </p:sp>
    </p:spTree>
    <p:extLst>
      <p:ext uri="{BB962C8B-B14F-4D97-AF65-F5344CB8AC3E}">
        <p14:creationId xmlns:p14="http://schemas.microsoft.com/office/powerpoint/2010/main" val="31943619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189D6-C4ED-7F4E-976C-A772B9548550}"/>
              </a:ext>
            </a:extLst>
          </p:cNvPr>
          <p:cNvSpPr>
            <a:spLocks noGrp="1"/>
          </p:cNvSpPr>
          <p:nvPr>
            <p:ph type="title"/>
          </p:nvPr>
        </p:nvSpPr>
        <p:spPr/>
        <p:txBody>
          <a:bodyPr/>
          <a:lstStyle/>
          <a:p>
            <a:r>
              <a:rPr lang="fr-FR" dirty="0" err="1"/>
              <a:t>What</a:t>
            </a:r>
            <a:r>
              <a:rPr lang="fr-FR" dirty="0"/>
              <a:t> </a:t>
            </a:r>
            <a:r>
              <a:rPr lang="fr-FR" dirty="0" err="1"/>
              <a:t>is</a:t>
            </a:r>
            <a:r>
              <a:rPr lang="fr-FR" dirty="0"/>
              <a:t> Machine Learning?</a:t>
            </a:r>
          </a:p>
        </p:txBody>
      </p:sp>
      <p:sp>
        <p:nvSpPr>
          <p:cNvPr id="8" name="Rectangle 7">
            <a:extLst>
              <a:ext uri="{FF2B5EF4-FFF2-40B4-BE49-F238E27FC236}">
                <a16:creationId xmlns:a16="http://schemas.microsoft.com/office/drawing/2014/main" id="{6F2DB236-5E35-D244-A90B-56DF5DC2D740}"/>
              </a:ext>
            </a:extLst>
          </p:cNvPr>
          <p:cNvSpPr/>
          <p:nvPr/>
        </p:nvSpPr>
        <p:spPr>
          <a:xfrm>
            <a:off x="3309781" y="685874"/>
            <a:ext cx="1743853" cy="1578226"/>
          </a:xfrm>
          <a:prstGeom prst="rect">
            <a:avLst/>
          </a:prstGeom>
          <a:solidFill>
            <a:schemeClr val="bg2"/>
          </a:solidFill>
          <a:ln>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1350" b="1" dirty="0">
              <a:solidFill>
                <a:schemeClr val="tx1"/>
              </a:solidFill>
            </a:endParaRPr>
          </a:p>
        </p:txBody>
      </p:sp>
      <p:sp>
        <p:nvSpPr>
          <p:cNvPr id="9" name="Rectangle 8">
            <a:extLst>
              <a:ext uri="{FF2B5EF4-FFF2-40B4-BE49-F238E27FC236}">
                <a16:creationId xmlns:a16="http://schemas.microsoft.com/office/drawing/2014/main" id="{37439477-4A26-214B-809A-1C8E64209EF0}"/>
              </a:ext>
            </a:extLst>
          </p:cNvPr>
          <p:cNvSpPr/>
          <p:nvPr/>
        </p:nvSpPr>
        <p:spPr>
          <a:xfrm>
            <a:off x="3571828" y="905581"/>
            <a:ext cx="1219757" cy="11678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i="1" dirty="0">
                <a:solidFill>
                  <a:schemeClr val="tx1"/>
                </a:solidFill>
              </a:rPr>
              <a:t>ML</a:t>
            </a:r>
          </a:p>
          <a:p>
            <a:pPr algn="ctr">
              <a:defRPr/>
            </a:pPr>
            <a:r>
              <a:rPr lang="en-US" i="1" dirty="0">
                <a:solidFill>
                  <a:schemeClr val="tx1"/>
                </a:solidFill>
              </a:rPr>
              <a:t>Algorithm</a:t>
            </a:r>
          </a:p>
        </p:txBody>
      </p:sp>
      <p:cxnSp>
        <p:nvCxnSpPr>
          <p:cNvPr id="10" name="Straight Arrow Connector 9">
            <a:extLst>
              <a:ext uri="{FF2B5EF4-FFF2-40B4-BE49-F238E27FC236}">
                <a16:creationId xmlns:a16="http://schemas.microsoft.com/office/drawing/2014/main" id="{73C07163-951D-E043-B852-90CB4BF082FD}"/>
              </a:ext>
            </a:extLst>
          </p:cNvPr>
          <p:cNvCxnSpPr/>
          <p:nvPr/>
        </p:nvCxnSpPr>
        <p:spPr>
          <a:xfrm>
            <a:off x="2701056" y="1058633"/>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6" descr="MC900432599[1]">
            <a:extLst>
              <a:ext uri="{FF2B5EF4-FFF2-40B4-BE49-F238E27FC236}">
                <a16:creationId xmlns:a16="http://schemas.microsoft.com/office/drawing/2014/main" id="{F232179B-6D29-FC4D-B8DB-0394E236D8AC}"/>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007430" y="769179"/>
            <a:ext cx="557140" cy="5571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64">
            <a:extLst>
              <a:ext uri="{FF2B5EF4-FFF2-40B4-BE49-F238E27FC236}">
                <a16:creationId xmlns:a16="http://schemas.microsoft.com/office/drawing/2014/main" id="{34F5C9FB-1146-5143-87F4-46F871C88247}"/>
              </a:ext>
            </a:extLst>
          </p:cNvPr>
          <p:cNvSpPr txBox="1">
            <a:spLocks noChangeArrowheads="1"/>
          </p:cNvSpPr>
          <p:nvPr/>
        </p:nvSpPr>
        <p:spPr bwMode="auto">
          <a:xfrm>
            <a:off x="1860458" y="1321680"/>
            <a:ext cx="684803"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Input</a:t>
            </a:r>
          </a:p>
        </p:txBody>
      </p:sp>
      <p:cxnSp>
        <p:nvCxnSpPr>
          <p:cNvPr id="13" name="Straight Arrow Connector 12">
            <a:extLst>
              <a:ext uri="{FF2B5EF4-FFF2-40B4-BE49-F238E27FC236}">
                <a16:creationId xmlns:a16="http://schemas.microsoft.com/office/drawing/2014/main" id="{241E3242-29CC-0E4B-B01D-402B50F096DB}"/>
              </a:ext>
            </a:extLst>
          </p:cNvPr>
          <p:cNvCxnSpPr/>
          <p:nvPr/>
        </p:nvCxnSpPr>
        <p:spPr>
          <a:xfrm>
            <a:off x="5168757" y="1480276"/>
            <a:ext cx="181250" cy="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A7BF32F-2EF3-D34C-81B7-25B4E50ECE95}"/>
              </a:ext>
            </a:extLst>
          </p:cNvPr>
          <p:cNvSpPr txBox="1"/>
          <p:nvPr/>
        </p:nvSpPr>
        <p:spPr>
          <a:xfrm>
            <a:off x="3777028" y="2395054"/>
            <a:ext cx="851515" cy="300082"/>
          </a:xfrm>
          <a:prstGeom prst="rect">
            <a:avLst/>
          </a:prstGeom>
          <a:noFill/>
        </p:spPr>
        <p:txBody>
          <a:bodyPr wrap="none" rtlCol="0">
            <a:spAutoFit/>
          </a:bodyPr>
          <a:lstStyle/>
          <a:p>
            <a:r>
              <a:rPr lang="fr-FR" sz="1350" dirty="0"/>
              <a:t>Training </a:t>
            </a:r>
          </a:p>
        </p:txBody>
      </p:sp>
      <p:sp>
        <p:nvSpPr>
          <p:cNvPr id="17" name="TextBox 64">
            <a:extLst>
              <a:ext uri="{FF2B5EF4-FFF2-40B4-BE49-F238E27FC236}">
                <a16:creationId xmlns:a16="http://schemas.microsoft.com/office/drawing/2014/main" id="{A627C07C-AF30-3147-84FF-0232A32E6357}"/>
              </a:ext>
            </a:extLst>
          </p:cNvPr>
          <p:cNvSpPr txBox="1">
            <a:spLocks noChangeArrowheads="1"/>
          </p:cNvSpPr>
          <p:nvPr/>
        </p:nvSpPr>
        <p:spPr bwMode="auto">
          <a:xfrm>
            <a:off x="1808069" y="2245013"/>
            <a:ext cx="822661"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Output</a:t>
            </a:r>
          </a:p>
        </p:txBody>
      </p:sp>
      <p:pic>
        <p:nvPicPr>
          <p:cNvPr id="19" name="Picture 18">
            <a:extLst>
              <a:ext uri="{FF2B5EF4-FFF2-40B4-BE49-F238E27FC236}">
                <a16:creationId xmlns:a16="http://schemas.microsoft.com/office/drawing/2014/main" id="{B5B7E157-F2F0-254D-A57C-CD622C6FB42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10967" y="1621762"/>
            <a:ext cx="616865" cy="698031"/>
          </a:xfrm>
          <a:prstGeom prst="rect">
            <a:avLst/>
          </a:prstGeom>
        </p:spPr>
      </p:pic>
      <p:cxnSp>
        <p:nvCxnSpPr>
          <p:cNvPr id="14" name="Straight Arrow Connector 13">
            <a:extLst>
              <a:ext uri="{FF2B5EF4-FFF2-40B4-BE49-F238E27FC236}">
                <a16:creationId xmlns:a16="http://schemas.microsoft.com/office/drawing/2014/main" id="{4FFE3689-7ED3-2844-8775-4ABCC568174D}"/>
              </a:ext>
            </a:extLst>
          </p:cNvPr>
          <p:cNvCxnSpPr/>
          <p:nvPr/>
        </p:nvCxnSpPr>
        <p:spPr>
          <a:xfrm>
            <a:off x="2701056" y="1984846"/>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AutoShape 18">
            <a:extLst>
              <a:ext uri="{FF2B5EF4-FFF2-40B4-BE49-F238E27FC236}">
                <a16:creationId xmlns:a16="http://schemas.microsoft.com/office/drawing/2014/main" id="{FAC8D5F6-C117-514C-9CB7-1E0BB1F7A8DD}"/>
              </a:ext>
            </a:extLst>
          </p:cNvPr>
          <p:cNvSpPr>
            <a:spLocks noChangeArrowheads="1"/>
          </p:cNvSpPr>
          <p:nvPr/>
        </p:nvSpPr>
        <p:spPr bwMode="auto">
          <a:xfrm>
            <a:off x="5465130" y="1249028"/>
            <a:ext cx="649920" cy="462498"/>
          </a:xfrm>
          <a:prstGeom prst="roundRect">
            <a:avLst>
              <a:gd name="adj" fmla="val 16667"/>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9525">
            <a:noFill/>
            <a:round/>
            <a:headEnd/>
            <a:tailEnd/>
          </a:ln>
          <a:effectLst>
            <a:outerShdw blurRad="50800" dist="38100" dir="2700000" algn="tl" rotWithShape="0">
              <a:prstClr val="black">
                <a:alpha val="40000"/>
              </a:prstClr>
            </a:outerShdw>
          </a:effectLst>
          <a:extLst/>
        </p:spPr>
        <p:txBody>
          <a:bodyPr wrap="none" anchor="ct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algn="ctr" eaLnBrk="1" hangingPunct="1">
              <a:defRPr/>
            </a:pPr>
            <a:endParaRPr lang="en-US" altLang="en-US" dirty="0">
              <a:effectLst>
                <a:outerShdw blurRad="38100" dist="38100" dir="2700000" algn="tl">
                  <a:srgbClr val="FFFFFF"/>
                </a:outerShdw>
              </a:effectLst>
              <a:latin typeface="Arial" panose="020B0604020202020204" pitchFamily="34" charset="0"/>
            </a:endParaRPr>
          </a:p>
          <a:p>
            <a:pPr algn="ctr" eaLnBrk="1" hangingPunct="1">
              <a:defRPr/>
            </a:pPr>
            <a:r>
              <a:rPr lang="en-US" altLang="en-US" sz="1350" b="1" dirty="0">
                <a:effectLst>
                  <a:outerShdw blurRad="38100" dist="38100" dir="2700000" algn="tl">
                    <a:srgbClr val="FFFFFF"/>
                  </a:outerShdw>
                </a:effectLst>
                <a:latin typeface="Arial" panose="020B0604020202020204" pitchFamily="34" charset="0"/>
              </a:rPr>
              <a:t>Model</a:t>
            </a: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p:txBody>
      </p:sp>
      <p:sp>
        <p:nvSpPr>
          <p:cNvPr id="18" name="Rectangle 17">
            <a:extLst>
              <a:ext uri="{FF2B5EF4-FFF2-40B4-BE49-F238E27FC236}">
                <a16:creationId xmlns:a16="http://schemas.microsoft.com/office/drawing/2014/main" id="{8718AAB0-06AB-7449-8D6C-FF8C9CFCE6F7}"/>
              </a:ext>
            </a:extLst>
          </p:cNvPr>
          <p:cNvSpPr/>
          <p:nvPr/>
        </p:nvSpPr>
        <p:spPr>
          <a:xfrm>
            <a:off x="3309781" y="2887630"/>
            <a:ext cx="1743853" cy="1578226"/>
          </a:xfrm>
          <a:prstGeom prst="rect">
            <a:avLst/>
          </a:prstGeom>
          <a:solidFill>
            <a:schemeClr val="bg2"/>
          </a:solidFill>
          <a:ln>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1350" b="1" dirty="0">
              <a:solidFill>
                <a:schemeClr val="tx1"/>
              </a:solidFill>
            </a:endParaRPr>
          </a:p>
        </p:txBody>
      </p:sp>
      <p:sp>
        <p:nvSpPr>
          <p:cNvPr id="20" name="Rectangle 19">
            <a:extLst>
              <a:ext uri="{FF2B5EF4-FFF2-40B4-BE49-F238E27FC236}">
                <a16:creationId xmlns:a16="http://schemas.microsoft.com/office/drawing/2014/main" id="{83848152-00C3-4340-B23A-0519E09D03B7}"/>
              </a:ext>
            </a:extLst>
          </p:cNvPr>
          <p:cNvSpPr/>
          <p:nvPr/>
        </p:nvSpPr>
        <p:spPr>
          <a:xfrm>
            <a:off x="3571828" y="3107337"/>
            <a:ext cx="1219757" cy="11678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i="1" dirty="0">
                <a:solidFill>
                  <a:schemeClr val="tx1"/>
                </a:solidFill>
              </a:rPr>
              <a:t>ML runtime</a:t>
            </a:r>
          </a:p>
        </p:txBody>
      </p:sp>
      <p:cxnSp>
        <p:nvCxnSpPr>
          <p:cNvPr id="21" name="Straight Arrow Connector 20">
            <a:extLst>
              <a:ext uri="{FF2B5EF4-FFF2-40B4-BE49-F238E27FC236}">
                <a16:creationId xmlns:a16="http://schemas.microsoft.com/office/drawing/2014/main" id="{62F1E246-EC88-A540-A436-74D1F7405320}"/>
              </a:ext>
            </a:extLst>
          </p:cNvPr>
          <p:cNvCxnSpPr/>
          <p:nvPr/>
        </p:nvCxnSpPr>
        <p:spPr>
          <a:xfrm>
            <a:off x="2732817" y="3249505"/>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16" descr="MC900432599[1]">
            <a:extLst>
              <a:ext uri="{FF2B5EF4-FFF2-40B4-BE49-F238E27FC236}">
                <a16:creationId xmlns:a16="http://schemas.microsoft.com/office/drawing/2014/main" id="{E7593371-629D-1C41-9140-D3DAEC0F7019}"/>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007430" y="2970936"/>
            <a:ext cx="557140" cy="5571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3" name="TextBox 64">
            <a:extLst>
              <a:ext uri="{FF2B5EF4-FFF2-40B4-BE49-F238E27FC236}">
                <a16:creationId xmlns:a16="http://schemas.microsoft.com/office/drawing/2014/main" id="{EF6DCC39-ABB2-3348-827E-740F70BE868F}"/>
              </a:ext>
            </a:extLst>
          </p:cNvPr>
          <p:cNvSpPr txBox="1">
            <a:spLocks noChangeArrowheads="1"/>
          </p:cNvSpPr>
          <p:nvPr/>
        </p:nvSpPr>
        <p:spPr bwMode="auto">
          <a:xfrm>
            <a:off x="1860458" y="3523436"/>
            <a:ext cx="684803"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Input</a:t>
            </a:r>
          </a:p>
        </p:txBody>
      </p:sp>
      <p:cxnSp>
        <p:nvCxnSpPr>
          <p:cNvPr id="24" name="Straight Arrow Connector 23">
            <a:extLst>
              <a:ext uri="{FF2B5EF4-FFF2-40B4-BE49-F238E27FC236}">
                <a16:creationId xmlns:a16="http://schemas.microsoft.com/office/drawing/2014/main" id="{DB1A2599-C5E2-9C4E-8F9F-80A6D6A377F1}"/>
              </a:ext>
            </a:extLst>
          </p:cNvPr>
          <p:cNvCxnSpPr/>
          <p:nvPr/>
        </p:nvCxnSpPr>
        <p:spPr>
          <a:xfrm>
            <a:off x="5168757" y="3682033"/>
            <a:ext cx="181250" cy="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E53BA6A2-11E2-A545-A36C-993C6D96186D}"/>
              </a:ext>
            </a:extLst>
          </p:cNvPr>
          <p:cNvSpPr txBox="1"/>
          <p:nvPr/>
        </p:nvSpPr>
        <p:spPr>
          <a:xfrm>
            <a:off x="3777028" y="4596810"/>
            <a:ext cx="819455" cy="300082"/>
          </a:xfrm>
          <a:prstGeom prst="rect">
            <a:avLst/>
          </a:prstGeom>
          <a:noFill/>
        </p:spPr>
        <p:txBody>
          <a:bodyPr wrap="none" rtlCol="0">
            <a:spAutoFit/>
          </a:bodyPr>
          <a:lstStyle/>
          <a:p>
            <a:r>
              <a:rPr lang="fr-FR" sz="1350" dirty="0" err="1"/>
              <a:t>Scoring</a:t>
            </a:r>
            <a:r>
              <a:rPr lang="fr-FR" sz="1350" dirty="0"/>
              <a:t> </a:t>
            </a:r>
          </a:p>
        </p:txBody>
      </p:sp>
      <p:sp>
        <p:nvSpPr>
          <p:cNvPr id="26" name="TextBox 64">
            <a:extLst>
              <a:ext uri="{FF2B5EF4-FFF2-40B4-BE49-F238E27FC236}">
                <a16:creationId xmlns:a16="http://schemas.microsoft.com/office/drawing/2014/main" id="{8A99DE65-FD02-D840-A684-1DAC6DAFB6CB}"/>
              </a:ext>
            </a:extLst>
          </p:cNvPr>
          <p:cNvSpPr txBox="1">
            <a:spLocks noChangeArrowheads="1"/>
          </p:cNvSpPr>
          <p:nvPr/>
        </p:nvSpPr>
        <p:spPr bwMode="auto">
          <a:xfrm>
            <a:off x="5430509" y="3836124"/>
            <a:ext cx="822661"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Output</a:t>
            </a:r>
          </a:p>
        </p:txBody>
      </p:sp>
      <p:pic>
        <p:nvPicPr>
          <p:cNvPr id="27" name="Picture 26">
            <a:extLst>
              <a:ext uri="{FF2B5EF4-FFF2-40B4-BE49-F238E27FC236}">
                <a16:creationId xmlns:a16="http://schemas.microsoft.com/office/drawing/2014/main" id="{66816E98-4A59-2740-9275-6F91D5DD990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466784" y="3214037"/>
            <a:ext cx="616865" cy="698031"/>
          </a:xfrm>
          <a:prstGeom prst="rect">
            <a:avLst/>
          </a:prstGeom>
        </p:spPr>
      </p:pic>
      <p:cxnSp>
        <p:nvCxnSpPr>
          <p:cNvPr id="28" name="Straight Arrow Connector 27">
            <a:extLst>
              <a:ext uri="{FF2B5EF4-FFF2-40B4-BE49-F238E27FC236}">
                <a16:creationId xmlns:a16="http://schemas.microsoft.com/office/drawing/2014/main" id="{FADA0069-2139-B943-9281-C6A5B18E1C07}"/>
              </a:ext>
            </a:extLst>
          </p:cNvPr>
          <p:cNvCxnSpPr/>
          <p:nvPr/>
        </p:nvCxnSpPr>
        <p:spPr>
          <a:xfrm>
            <a:off x="2748706" y="4142807"/>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AutoShape 18">
            <a:extLst>
              <a:ext uri="{FF2B5EF4-FFF2-40B4-BE49-F238E27FC236}">
                <a16:creationId xmlns:a16="http://schemas.microsoft.com/office/drawing/2014/main" id="{CF5B4BB6-0022-2343-8CFA-7C726489304D}"/>
              </a:ext>
            </a:extLst>
          </p:cNvPr>
          <p:cNvSpPr>
            <a:spLocks noChangeArrowheads="1"/>
          </p:cNvSpPr>
          <p:nvPr/>
        </p:nvSpPr>
        <p:spPr bwMode="auto">
          <a:xfrm>
            <a:off x="1940798" y="3903147"/>
            <a:ext cx="649920" cy="462498"/>
          </a:xfrm>
          <a:prstGeom prst="roundRect">
            <a:avLst>
              <a:gd name="adj" fmla="val 16667"/>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9525">
            <a:noFill/>
            <a:round/>
            <a:headEnd/>
            <a:tailEnd/>
          </a:ln>
          <a:effectLst>
            <a:outerShdw blurRad="50800" dist="38100" dir="2700000" algn="tl" rotWithShape="0">
              <a:prstClr val="black">
                <a:alpha val="40000"/>
              </a:prstClr>
            </a:outerShdw>
          </a:effectLst>
          <a:extLst/>
        </p:spPr>
        <p:txBody>
          <a:bodyPr wrap="none" anchor="ct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algn="ctr" eaLnBrk="1" hangingPunct="1">
              <a:defRPr/>
            </a:pPr>
            <a:endParaRPr lang="en-US" altLang="en-US" dirty="0">
              <a:effectLst>
                <a:outerShdw blurRad="38100" dist="38100" dir="2700000" algn="tl">
                  <a:srgbClr val="FFFFFF"/>
                </a:outerShdw>
              </a:effectLst>
              <a:latin typeface="Arial" panose="020B0604020202020204" pitchFamily="34" charset="0"/>
            </a:endParaRPr>
          </a:p>
          <a:p>
            <a:pPr algn="ctr" eaLnBrk="1" hangingPunct="1">
              <a:defRPr/>
            </a:pPr>
            <a:r>
              <a:rPr lang="en-US" altLang="en-US" sz="1350" b="1" dirty="0">
                <a:effectLst>
                  <a:outerShdw blurRad="38100" dist="38100" dir="2700000" algn="tl">
                    <a:srgbClr val="FFFFFF"/>
                  </a:outerShdw>
                </a:effectLst>
                <a:latin typeface="Arial" panose="020B0604020202020204" pitchFamily="34" charset="0"/>
              </a:rPr>
              <a:t>Model</a:t>
            </a: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p:txBody>
      </p:sp>
      <p:sp>
        <p:nvSpPr>
          <p:cNvPr id="30" name="TextBox 29">
            <a:extLst>
              <a:ext uri="{FF2B5EF4-FFF2-40B4-BE49-F238E27FC236}">
                <a16:creationId xmlns:a16="http://schemas.microsoft.com/office/drawing/2014/main" id="{7ADC5313-EBD1-C74A-A7F2-0692BC592BEC}"/>
              </a:ext>
            </a:extLst>
          </p:cNvPr>
          <p:cNvSpPr txBox="1"/>
          <p:nvPr/>
        </p:nvSpPr>
        <p:spPr>
          <a:xfrm>
            <a:off x="655759" y="942793"/>
            <a:ext cx="1197764" cy="369332"/>
          </a:xfrm>
          <a:prstGeom prst="rect">
            <a:avLst/>
          </a:prstGeom>
          <a:noFill/>
        </p:spPr>
        <p:txBody>
          <a:bodyPr wrap="none" rtlCol="0">
            <a:spAutoFit/>
          </a:bodyPr>
          <a:lstStyle/>
          <a:p>
            <a:r>
              <a:rPr lang="fr-FR" dirty="0" err="1"/>
              <a:t>Examples</a:t>
            </a:r>
            <a:endParaRPr lang="fr-FR" dirty="0"/>
          </a:p>
        </p:txBody>
      </p:sp>
      <p:sp>
        <p:nvSpPr>
          <p:cNvPr id="31" name="TextBox 30">
            <a:extLst>
              <a:ext uri="{FF2B5EF4-FFF2-40B4-BE49-F238E27FC236}">
                <a16:creationId xmlns:a16="http://schemas.microsoft.com/office/drawing/2014/main" id="{17947B8C-EAF6-4C4E-8BAF-5A2F693BEDB2}"/>
              </a:ext>
            </a:extLst>
          </p:cNvPr>
          <p:cNvSpPr txBox="1"/>
          <p:nvPr/>
        </p:nvSpPr>
        <p:spPr>
          <a:xfrm>
            <a:off x="655759" y="1905818"/>
            <a:ext cx="864339" cy="369332"/>
          </a:xfrm>
          <a:prstGeom prst="rect">
            <a:avLst/>
          </a:prstGeom>
          <a:noFill/>
        </p:spPr>
        <p:txBody>
          <a:bodyPr wrap="none" rtlCol="0">
            <a:spAutoFit/>
          </a:bodyPr>
          <a:lstStyle/>
          <a:p>
            <a:r>
              <a:rPr lang="fr-FR" dirty="0"/>
              <a:t>Labels</a:t>
            </a:r>
          </a:p>
        </p:txBody>
      </p:sp>
    </p:spTree>
    <p:extLst>
      <p:ext uri="{BB962C8B-B14F-4D97-AF65-F5344CB8AC3E}">
        <p14:creationId xmlns:p14="http://schemas.microsoft.com/office/powerpoint/2010/main" val="2699987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189D6-C4ED-7F4E-976C-A772B9548550}"/>
              </a:ext>
            </a:extLst>
          </p:cNvPr>
          <p:cNvSpPr>
            <a:spLocks noGrp="1"/>
          </p:cNvSpPr>
          <p:nvPr>
            <p:ph type="title"/>
          </p:nvPr>
        </p:nvSpPr>
        <p:spPr/>
        <p:txBody>
          <a:bodyPr/>
          <a:lstStyle/>
          <a:p>
            <a:r>
              <a:rPr lang="fr-FR" dirty="0" err="1"/>
              <a:t>What</a:t>
            </a:r>
            <a:r>
              <a:rPr lang="fr-FR" dirty="0"/>
              <a:t> </a:t>
            </a:r>
            <a:r>
              <a:rPr lang="fr-FR" dirty="0" err="1"/>
              <a:t>is</a:t>
            </a:r>
            <a:r>
              <a:rPr lang="fr-FR" dirty="0"/>
              <a:t> Machine Learning?</a:t>
            </a:r>
          </a:p>
        </p:txBody>
      </p:sp>
      <p:sp>
        <p:nvSpPr>
          <p:cNvPr id="3" name="Slide Number Placeholder 2">
            <a:extLst>
              <a:ext uri="{FF2B5EF4-FFF2-40B4-BE49-F238E27FC236}">
                <a16:creationId xmlns:a16="http://schemas.microsoft.com/office/drawing/2014/main" id="{7B150E8B-6D4A-5047-A404-B97B8B20A4AE}"/>
              </a:ext>
            </a:extLst>
          </p:cNvPr>
          <p:cNvSpPr>
            <a:spLocks noGrp="1"/>
          </p:cNvSpPr>
          <p:nvPr>
            <p:ph type="sldNum" sz="quarter" idx="10"/>
          </p:nvPr>
        </p:nvSpPr>
        <p:spPr/>
        <p:txBody>
          <a:bodyPr/>
          <a:lstStyle/>
          <a:p>
            <a:endParaRPr lang="en-US" dirty="0"/>
          </a:p>
        </p:txBody>
      </p:sp>
      <p:sp>
        <p:nvSpPr>
          <p:cNvPr id="8" name="Rectangle 7">
            <a:extLst>
              <a:ext uri="{FF2B5EF4-FFF2-40B4-BE49-F238E27FC236}">
                <a16:creationId xmlns:a16="http://schemas.microsoft.com/office/drawing/2014/main" id="{6F2DB236-5E35-D244-A90B-56DF5DC2D740}"/>
              </a:ext>
            </a:extLst>
          </p:cNvPr>
          <p:cNvSpPr/>
          <p:nvPr/>
        </p:nvSpPr>
        <p:spPr>
          <a:xfrm>
            <a:off x="3309781" y="685874"/>
            <a:ext cx="1743853" cy="1578226"/>
          </a:xfrm>
          <a:prstGeom prst="rect">
            <a:avLst/>
          </a:prstGeom>
          <a:solidFill>
            <a:schemeClr val="bg2"/>
          </a:solidFill>
          <a:ln>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1350" b="1" dirty="0">
              <a:solidFill>
                <a:schemeClr val="tx1"/>
              </a:solidFill>
            </a:endParaRPr>
          </a:p>
        </p:txBody>
      </p:sp>
      <p:sp>
        <p:nvSpPr>
          <p:cNvPr id="9" name="Rectangle 8">
            <a:extLst>
              <a:ext uri="{FF2B5EF4-FFF2-40B4-BE49-F238E27FC236}">
                <a16:creationId xmlns:a16="http://schemas.microsoft.com/office/drawing/2014/main" id="{37439477-4A26-214B-809A-1C8E64209EF0}"/>
              </a:ext>
            </a:extLst>
          </p:cNvPr>
          <p:cNvSpPr/>
          <p:nvPr/>
        </p:nvSpPr>
        <p:spPr>
          <a:xfrm>
            <a:off x="3571828" y="905581"/>
            <a:ext cx="1219757" cy="11678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i="1" dirty="0">
                <a:solidFill>
                  <a:schemeClr val="tx1"/>
                </a:solidFill>
              </a:rPr>
              <a:t>ML</a:t>
            </a:r>
          </a:p>
          <a:p>
            <a:pPr algn="ctr">
              <a:defRPr/>
            </a:pPr>
            <a:r>
              <a:rPr lang="en-US" i="1" dirty="0">
                <a:solidFill>
                  <a:schemeClr val="tx1"/>
                </a:solidFill>
              </a:rPr>
              <a:t>Algorithm</a:t>
            </a:r>
          </a:p>
        </p:txBody>
      </p:sp>
      <p:cxnSp>
        <p:nvCxnSpPr>
          <p:cNvPr id="10" name="Straight Arrow Connector 9">
            <a:extLst>
              <a:ext uri="{FF2B5EF4-FFF2-40B4-BE49-F238E27FC236}">
                <a16:creationId xmlns:a16="http://schemas.microsoft.com/office/drawing/2014/main" id="{73C07163-951D-E043-B852-90CB4BF082FD}"/>
              </a:ext>
            </a:extLst>
          </p:cNvPr>
          <p:cNvCxnSpPr/>
          <p:nvPr/>
        </p:nvCxnSpPr>
        <p:spPr>
          <a:xfrm>
            <a:off x="2701056" y="1058633"/>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6" descr="MC900432599[1]">
            <a:extLst>
              <a:ext uri="{FF2B5EF4-FFF2-40B4-BE49-F238E27FC236}">
                <a16:creationId xmlns:a16="http://schemas.microsoft.com/office/drawing/2014/main" id="{F232179B-6D29-FC4D-B8DB-0394E236D8AC}"/>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007430" y="769179"/>
            <a:ext cx="557140" cy="5571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64">
            <a:extLst>
              <a:ext uri="{FF2B5EF4-FFF2-40B4-BE49-F238E27FC236}">
                <a16:creationId xmlns:a16="http://schemas.microsoft.com/office/drawing/2014/main" id="{34F5C9FB-1146-5143-87F4-46F871C88247}"/>
              </a:ext>
            </a:extLst>
          </p:cNvPr>
          <p:cNvSpPr txBox="1">
            <a:spLocks noChangeArrowheads="1"/>
          </p:cNvSpPr>
          <p:nvPr/>
        </p:nvSpPr>
        <p:spPr bwMode="auto">
          <a:xfrm>
            <a:off x="1860458" y="1321680"/>
            <a:ext cx="684803"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Input</a:t>
            </a:r>
          </a:p>
        </p:txBody>
      </p:sp>
      <p:cxnSp>
        <p:nvCxnSpPr>
          <p:cNvPr id="13" name="Straight Arrow Connector 12">
            <a:extLst>
              <a:ext uri="{FF2B5EF4-FFF2-40B4-BE49-F238E27FC236}">
                <a16:creationId xmlns:a16="http://schemas.microsoft.com/office/drawing/2014/main" id="{241E3242-29CC-0E4B-B01D-402B50F096DB}"/>
              </a:ext>
            </a:extLst>
          </p:cNvPr>
          <p:cNvCxnSpPr/>
          <p:nvPr/>
        </p:nvCxnSpPr>
        <p:spPr>
          <a:xfrm>
            <a:off x="5168757" y="1480276"/>
            <a:ext cx="181250" cy="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A7BF32F-2EF3-D34C-81B7-25B4E50ECE95}"/>
              </a:ext>
            </a:extLst>
          </p:cNvPr>
          <p:cNvSpPr txBox="1"/>
          <p:nvPr/>
        </p:nvSpPr>
        <p:spPr>
          <a:xfrm>
            <a:off x="3777028" y="2395054"/>
            <a:ext cx="851515" cy="300082"/>
          </a:xfrm>
          <a:prstGeom prst="rect">
            <a:avLst/>
          </a:prstGeom>
          <a:noFill/>
        </p:spPr>
        <p:txBody>
          <a:bodyPr wrap="none" rtlCol="0">
            <a:spAutoFit/>
          </a:bodyPr>
          <a:lstStyle/>
          <a:p>
            <a:r>
              <a:rPr lang="fr-FR" sz="1350" dirty="0"/>
              <a:t>Training </a:t>
            </a:r>
          </a:p>
        </p:txBody>
      </p:sp>
      <p:sp>
        <p:nvSpPr>
          <p:cNvPr id="17" name="TextBox 64">
            <a:extLst>
              <a:ext uri="{FF2B5EF4-FFF2-40B4-BE49-F238E27FC236}">
                <a16:creationId xmlns:a16="http://schemas.microsoft.com/office/drawing/2014/main" id="{A627C07C-AF30-3147-84FF-0232A32E6357}"/>
              </a:ext>
            </a:extLst>
          </p:cNvPr>
          <p:cNvSpPr txBox="1">
            <a:spLocks noChangeArrowheads="1"/>
          </p:cNvSpPr>
          <p:nvPr/>
        </p:nvSpPr>
        <p:spPr bwMode="auto">
          <a:xfrm>
            <a:off x="1808069" y="2245013"/>
            <a:ext cx="822661"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Output</a:t>
            </a:r>
          </a:p>
        </p:txBody>
      </p:sp>
      <p:pic>
        <p:nvPicPr>
          <p:cNvPr id="19" name="Picture 18">
            <a:extLst>
              <a:ext uri="{FF2B5EF4-FFF2-40B4-BE49-F238E27FC236}">
                <a16:creationId xmlns:a16="http://schemas.microsoft.com/office/drawing/2014/main" id="{B5B7E157-F2F0-254D-A57C-CD622C6FB42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10967" y="1621762"/>
            <a:ext cx="616865" cy="698031"/>
          </a:xfrm>
          <a:prstGeom prst="rect">
            <a:avLst/>
          </a:prstGeom>
        </p:spPr>
      </p:pic>
      <p:cxnSp>
        <p:nvCxnSpPr>
          <p:cNvPr id="14" name="Straight Arrow Connector 13">
            <a:extLst>
              <a:ext uri="{FF2B5EF4-FFF2-40B4-BE49-F238E27FC236}">
                <a16:creationId xmlns:a16="http://schemas.microsoft.com/office/drawing/2014/main" id="{4FFE3689-7ED3-2844-8775-4ABCC568174D}"/>
              </a:ext>
            </a:extLst>
          </p:cNvPr>
          <p:cNvCxnSpPr/>
          <p:nvPr/>
        </p:nvCxnSpPr>
        <p:spPr>
          <a:xfrm>
            <a:off x="2701056" y="1984846"/>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AutoShape 18">
            <a:extLst>
              <a:ext uri="{FF2B5EF4-FFF2-40B4-BE49-F238E27FC236}">
                <a16:creationId xmlns:a16="http://schemas.microsoft.com/office/drawing/2014/main" id="{FAC8D5F6-C117-514C-9CB7-1E0BB1F7A8DD}"/>
              </a:ext>
            </a:extLst>
          </p:cNvPr>
          <p:cNvSpPr>
            <a:spLocks noChangeArrowheads="1"/>
          </p:cNvSpPr>
          <p:nvPr/>
        </p:nvSpPr>
        <p:spPr bwMode="auto">
          <a:xfrm>
            <a:off x="5465130" y="1249028"/>
            <a:ext cx="649920" cy="462498"/>
          </a:xfrm>
          <a:prstGeom prst="roundRect">
            <a:avLst>
              <a:gd name="adj" fmla="val 16667"/>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9525">
            <a:noFill/>
            <a:round/>
            <a:headEnd/>
            <a:tailEnd/>
          </a:ln>
          <a:effectLst>
            <a:outerShdw blurRad="50800" dist="38100" dir="2700000" algn="tl" rotWithShape="0">
              <a:prstClr val="black">
                <a:alpha val="40000"/>
              </a:prstClr>
            </a:outerShdw>
          </a:effectLst>
          <a:extLst/>
        </p:spPr>
        <p:txBody>
          <a:bodyPr wrap="none" anchor="ct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algn="ctr" eaLnBrk="1" hangingPunct="1">
              <a:defRPr/>
            </a:pPr>
            <a:endParaRPr lang="en-US" altLang="en-US" dirty="0">
              <a:effectLst>
                <a:outerShdw blurRad="38100" dist="38100" dir="2700000" algn="tl">
                  <a:srgbClr val="FFFFFF"/>
                </a:outerShdw>
              </a:effectLst>
              <a:latin typeface="Arial" panose="020B0604020202020204" pitchFamily="34" charset="0"/>
            </a:endParaRPr>
          </a:p>
          <a:p>
            <a:pPr algn="ctr" eaLnBrk="1" hangingPunct="1">
              <a:defRPr/>
            </a:pPr>
            <a:r>
              <a:rPr lang="en-US" altLang="en-US" sz="1350" b="1" dirty="0">
                <a:effectLst>
                  <a:outerShdw blurRad="38100" dist="38100" dir="2700000" algn="tl">
                    <a:srgbClr val="FFFFFF"/>
                  </a:outerShdw>
                </a:effectLst>
                <a:latin typeface="Arial" panose="020B0604020202020204" pitchFamily="34" charset="0"/>
              </a:rPr>
              <a:t>Model</a:t>
            </a: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p:txBody>
      </p:sp>
      <p:sp>
        <p:nvSpPr>
          <p:cNvPr id="18" name="Rectangle 17">
            <a:extLst>
              <a:ext uri="{FF2B5EF4-FFF2-40B4-BE49-F238E27FC236}">
                <a16:creationId xmlns:a16="http://schemas.microsoft.com/office/drawing/2014/main" id="{8718AAB0-06AB-7449-8D6C-FF8C9CFCE6F7}"/>
              </a:ext>
            </a:extLst>
          </p:cNvPr>
          <p:cNvSpPr/>
          <p:nvPr/>
        </p:nvSpPr>
        <p:spPr>
          <a:xfrm>
            <a:off x="3309781" y="2887630"/>
            <a:ext cx="1743853" cy="1578226"/>
          </a:xfrm>
          <a:prstGeom prst="rect">
            <a:avLst/>
          </a:prstGeom>
          <a:solidFill>
            <a:schemeClr val="bg2"/>
          </a:solidFill>
          <a:ln>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1350" b="1" dirty="0">
              <a:solidFill>
                <a:schemeClr val="tx1"/>
              </a:solidFill>
            </a:endParaRPr>
          </a:p>
        </p:txBody>
      </p:sp>
      <p:sp>
        <p:nvSpPr>
          <p:cNvPr id="20" name="Rectangle 19">
            <a:extLst>
              <a:ext uri="{FF2B5EF4-FFF2-40B4-BE49-F238E27FC236}">
                <a16:creationId xmlns:a16="http://schemas.microsoft.com/office/drawing/2014/main" id="{83848152-00C3-4340-B23A-0519E09D03B7}"/>
              </a:ext>
            </a:extLst>
          </p:cNvPr>
          <p:cNvSpPr/>
          <p:nvPr/>
        </p:nvSpPr>
        <p:spPr>
          <a:xfrm>
            <a:off x="3571828" y="3107337"/>
            <a:ext cx="1219757" cy="11678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i="1" dirty="0">
                <a:solidFill>
                  <a:schemeClr val="tx1"/>
                </a:solidFill>
              </a:rPr>
              <a:t>ML runtime</a:t>
            </a:r>
          </a:p>
        </p:txBody>
      </p:sp>
      <p:cxnSp>
        <p:nvCxnSpPr>
          <p:cNvPr id="21" name="Straight Arrow Connector 20">
            <a:extLst>
              <a:ext uri="{FF2B5EF4-FFF2-40B4-BE49-F238E27FC236}">
                <a16:creationId xmlns:a16="http://schemas.microsoft.com/office/drawing/2014/main" id="{62F1E246-EC88-A540-A436-74D1F7405320}"/>
              </a:ext>
            </a:extLst>
          </p:cNvPr>
          <p:cNvCxnSpPr/>
          <p:nvPr/>
        </p:nvCxnSpPr>
        <p:spPr>
          <a:xfrm>
            <a:off x="2732817" y="3249505"/>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16" descr="MC900432599[1]">
            <a:extLst>
              <a:ext uri="{FF2B5EF4-FFF2-40B4-BE49-F238E27FC236}">
                <a16:creationId xmlns:a16="http://schemas.microsoft.com/office/drawing/2014/main" id="{E7593371-629D-1C41-9140-D3DAEC0F7019}"/>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007430" y="2970936"/>
            <a:ext cx="557140" cy="5571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3" name="TextBox 64">
            <a:extLst>
              <a:ext uri="{FF2B5EF4-FFF2-40B4-BE49-F238E27FC236}">
                <a16:creationId xmlns:a16="http://schemas.microsoft.com/office/drawing/2014/main" id="{EF6DCC39-ABB2-3348-827E-740F70BE868F}"/>
              </a:ext>
            </a:extLst>
          </p:cNvPr>
          <p:cNvSpPr txBox="1">
            <a:spLocks noChangeArrowheads="1"/>
          </p:cNvSpPr>
          <p:nvPr/>
        </p:nvSpPr>
        <p:spPr bwMode="auto">
          <a:xfrm>
            <a:off x="1860458" y="3523436"/>
            <a:ext cx="684803"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Input</a:t>
            </a:r>
          </a:p>
        </p:txBody>
      </p:sp>
      <p:cxnSp>
        <p:nvCxnSpPr>
          <p:cNvPr id="24" name="Straight Arrow Connector 23">
            <a:extLst>
              <a:ext uri="{FF2B5EF4-FFF2-40B4-BE49-F238E27FC236}">
                <a16:creationId xmlns:a16="http://schemas.microsoft.com/office/drawing/2014/main" id="{DB1A2599-C5E2-9C4E-8F9F-80A6D6A377F1}"/>
              </a:ext>
            </a:extLst>
          </p:cNvPr>
          <p:cNvCxnSpPr/>
          <p:nvPr/>
        </p:nvCxnSpPr>
        <p:spPr>
          <a:xfrm>
            <a:off x="5168757" y="3682033"/>
            <a:ext cx="181250" cy="8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E53BA6A2-11E2-A545-A36C-993C6D96186D}"/>
              </a:ext>
            </a:extLst>
          </p:cNvPr>
          <p:cNvSpPr txBox="1"/>
          <p:nvPr/>
        </p:nvSpPr>
        <p:spPr>
          <a:xfrm>
            <a:off x="3777028" y="4596810"/>
            <a:ext cx="819455" cy="300082"/>
          </a:xfrm>
          <a:prstGeom prst="rect">
            <a:avLst/>
          </a:prstGeom>
          <a:noFill/>
        </p:spPr>
        <p:txBody>
          <a:bodyPr wrap="none" rtlCol="0">
            <a:spAutoFit/>
          </a:bodyPr>
          <a:lstStyle/>
          <a:p>
            <a:r>
              <a:rPr lang="fr-FR" sz="1350" dirty="0" err="1"/>
              <a:t>Scoring</a:t>
            </a:r>
            <a:r>
              <a:rPr lang="fr-FR" sz="1350" dirty="0"/>
              <a:t> </a:t>
            </a:r>
          </a:p>
        </p:txBody>
      </p:sp>
      <p:sp>
        <p:nvSpPr>
          <p:cNvPr id="26" name="TextBox 64">
            <a:extLst>
              <a:ext uri="{FF2B5EF4-FFF2-40B4-BE49-F238E27FC236}">
                <a16:creationId xmlns:a16="http://schemas.microsoft.com/office/drawing/2014/main" id="{8A99DE65-FD02-D840-A684-1DAC6DAFB6CB}"/>
              </a:ext>
            </a:extLst>
          </p:cNvPr>
          <p:cNvSpPr txBox="1">
            <a:spLocks noChangeArrowheads="1"/>
          </p:cNvSpPr>
          <p:nvPr/>
        </p:nvSpPr>
        <p:spPr bwMode="auto">
          <a:xfrm>
            <a:off x="5430509" y="3836124"/>
            <a:ext cx="822661"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n-US" altLang="en-US" sz="1500" i="1" dirty="0">
                <a:latin typeface="Comic Sans MS" panose="030F0702030302020204" pitchFamily="66" charset="0"/>
              </a:rPr>
              <a:t>Output</a:t>
            </a:r>
          </a:p>
        </p:txBody>
      </p:sp>
      <p:pic>
        <p:nvPicPr>
          <p:cNvPr id="27" name="Picture 26">
            <a:extLst>
              <a:ext uri="{FF2B5EF4-FFF2-40B4-BE49-F238E27FC236}">
                <a16:creationId xmlns:a16="http://schemas.microsoft.com/office/drawing/2014/main" id="{66816E98-4A59-2740-9275-6F91D5DD990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466784" y="3214037"/>
            <a:ext cx="616865" cy="698031"/>
          </a:xfrm>
          <a:prstGeom prst="rect">
            <a:avLst/>
          </a:prstGeom>
        </p:spPr>
      </p:pic>
      <p:cxnSp>
        <p:nvCxnSpPr>
          <p:cNvPr id="28" name="Straight Arrow Connector 27">
            <a:extLst>
              <a:ext uri="{FF2B5EF4-FFF2-40B4-BE49-F238E27FC236}">
                <a16:creationId xmlns:a16="http://schemas.microsoft.com/office/drawing/2014/main" id="{FADA0069-2139-B943-9281-C6A5B18E1C07}"/>
              </a:ext>
            </a:extLst>
          </p:cNvPr>
          <p:cNvCxnSpPr/>
          <p:nvPr/>
        </p:nvCxnSpPr>
        <p:spPr>
          <a:xfrm>
            <a:off x="2748706" y="4142807"/>
            <a:ext cx="3508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AutoShape 18">
            <a:extLst>
              <a:ext uri="{FF2B5EF4-FFF2-40B4-BE49-F238E27FC236}">
                <a16:creationId xmlns:a16="http://schemas.microsoft.com/office/drawing/2014/main" id="{CF5B4BB6-0022-2343-8CFA-7C726489304D}"/>
              </a:ext>
            </a:extLst>
          </p:cNvPr>
          <p:cNvSpPr>
            <a:spLocks noChangeArrowheads="1"/>
          </p:cNvSpPr>
          <p:nvPr/>
        </p:nvSpPr>
        <p:spPr bwMode="auto">
          <a:xfrm>
            <a:off x="1940798" y="3903147"/>
            <a:ext cx="649920" cy="462498"/>
          </a:xfrm>
          <a:prstGeom prst="roundRect">
            <a:avLst>
              <a:gd name="adj" fmla="val 16667"/>
            </a:avLst>
          </a:pr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9525">
            <a:noFill/>
            <a:round/>
            <a:headEnd/>
            <a:tailEnd/>
          </a:ln>
          <a:effectLst>
            <a:outerShdw blurRad="50800" dist="38100" dir="2700000" algn="tl" rotWithShape="0">
              <a:prstClr val="black">
                <a:alpha val="40000"/>
              </a:prstClr>
            </a:outerShdw>
          </a:effectLst>
          <a:extLst/>
        </p:spPr>
        <p:txBody>
          <a:bodyPr wrap="none" anchor="ct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algn="ctr" eaLnBrk="1" hangingPunct="1">
              <a:defRPr/>
            </a:pPr>
            <a:endParaRPr lang="en-US" altLang="en-US" dirty="0">
              <a:effectLst>
                <a:outerShdw blurRad="38100" dist="38100" dir="2700000" algn="tl">
                  <a:srgbClr val="FFFFFF"/>
                </a:outerShdw>
              </a:effectLst>
              <a:latin typeface="Arial" panose="020B0604020202020204" pitchFamily="34" charset="0"/>
            </a:endParaRPr>
          </a:p>
          <a:p>
            <a:pPr algn="ctr" eaLnBrk="1" hangingPunct="1">
              <a:defRPr/>
            </a:pPr>
            <a:r>
              <a:rPr lang="en-US" altLang="en-US" sz="1350" b="1" dirty="0">
                <a:effectLst>
                  <a:outerShdw blurRad="38100" dist="38100" dir="2700000" algn="tl">
                    <a:srgbClr val="FFFFFF"/>
                  </a:outerShdw>
                </a:effectLst>
                <a:latin typeface="Arial" panose="020B0604020202020204" pitchFamily="34" charset="0"/>
              </a:rPr>
              <a:t>Model</a:t>
            </a: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a:p>
            <a:pPr algn="ctr" eaLnBrk="1" hangingPunct="1">
              <a:defRPr/>
            </a:pPr>
            <a:endParaRPr lang="en-US" altLang="en-US" sz="1500" dirty="0">
              <a:effectLst>
                <a:outerShdw blurRad="38100" dist="38100" dir="2700000" algn="tl">
                  <a:srgbClr val="FFFFFF"/>
                </a:outerShdw>
              </a:effectLst>
              <a:latin typeface="Arial" panose="020B0604020202020204" pitchFamily="34" charset="0"/>
            </a:endParaRPr>
          </a:p>
        </p:txBody>
      </p:sp>
      <p:sp>
        <p:nvSpPr>
          <p:cNvPr id="30" name="TextBox 29">
            <a:extLst>
              <a:ext uri="{FF2B5EF4-FFF2-40B4-BE49-F238E27FC236}">
                <a16:creationId xmlns:a16="http://schemas.microsoft.com/office/drawing/2014/main" id="{7ADC5313-EBD1-C74A-A7F2-0692BC592BEC}"/>
              </a:ext>
            </a:extLst>
          </p:cNvPr>
          <p:cNvSpPr txBox="1"/>
          <p:nvPr/>
        </p:nvSpPr>
        <p:spPr>
          <a:xfrm>
            <a:off x="308612" y="1249028"/>
            <a:ext cx="1073755" cy="646331"/>
          </a:xfrm>
          <a:prstGeom prst="rect">
            <a:avLst/>
          </a:prstGeom>
          <a:noFill/>
        </p:spPr>
        <p:txBody>
          <a:bodyPr wrap="none" rtlCol="0">
            <a:spAutoFit/>
          </a:bodyPr>
          <a:lstStyle/>
          <a:p>
            <a:r>
              <a:rPr lang="fr-FR" dirty="0"/>
              <a:t>Training </a:t>
            </a:r>
          </a:p>
          <a:p>
            <a:r>
              <a:rPr lang="fr-FR" dirty="0" err="1"/>
              <a:t>dataset</a:t>
            </a:r>
            <a:endParaRPr lang="fr-FR" dirty="0"/>
          </a:p>
        </p:txBody>
      </p:sp>
      <p:sp>
        <p:nvSpPr>
          <p:cNvPr id="5" name="Left Brace 4">
            <a:extLst>
              <a:ext uri="{FF2B5EF4-FFF2-40B4-BE49-F238E27FC236}">
                <a16:creationId xmlns:a16="http://schemas.microsoft.com/office/drawing/2014/main" id="{BF99223B-CF67-5A4F-A03A-F05D81A29983}"/>
              </a:ext>
            </a:extLst>
          </p:cNvPr>
          <p:cNvSpPr/>
          <p:nvPr/>
        </p:nvSpPr>
        <p:spPr>
          <a:xfrm>
            <a:off x="1353099" y="755956"/>
            <a:ext cx="416809" cy="176647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fr-FR" sz="1350"/>
          </a:p>
        </p:txBody>
      </p:sp>
      <p:sp>
        <p:nvSpPr>
          <p:cNvPr id="32" name="TextBox 31">
            <a:extLst>
              <a:ext uri="{FF2B5EF4-FFF2-40B4-BE49-F238E27FC236}">
                <a16:creationId xmlns:a16="http://schemas.microsoft.com/office/drawing/2014/main" id="{DB7C019A-FF09-FA45-8AFC-BC1DFC334758}"/>
              </a:ext>
            </a:extLst>
          </p:cNvPr>
          <p:cNvSpPr txBox="1"/>
          <p:nvPr/>
        </p:nvSpPr>
        <p:spPr>
          <a:xfrm>
            <a:off x="6858000" y="3465641"/>
            <a:ext cx="1326004" cy="369332"/>
          </a:xfrm>
          <a:prstGeom prst="rect">
            <a:avLst/>
          </a:prstGeom>
          <a:noFill/>
        </p:spPr>
        <p:txBody>
          <a:bodyPr wrap="none" rtlCol="0">
            <a:spAutoFit/>
          </a:bodyPr>
          <a:lstStyle/>
          <a:p>
            <a:r>
              <a:rPr lang="fr-FR" dirty="0" err="1"/>
              <a:t>Predictions</a:t>
            </a:r>
            <a:endParaRPr lang="fr-FR" dirty="0"/>
          </a:p>
        </p:txBody>
      </p:sp>
      <p:sp>
        <p:nvSpPr>
          <p:cNvPr id="6" name="Right Brace 5">
            <a:extLst>
              <a:ext uri="{FF2B5EF4-FFF2-40B4-BE49-F238E27FC236}">
                <a16:creationId xmlns:a16="http://schemas.microsoft.com/office/drawing/2014/main" id="{A6FDF18B-2133-294B-B01E-03132F95AB08}"/>
              </a:ext>
            </a:extLst>
          </p:cNvPr>
          <p:cNvSpPr/>
          <p:nvPr/>
        </p:nvSpPr>
        <p:spPr>
          <a:xfrm>
            <a:off x="6376308" y="2970936"/>
            <a:ext cx="416378" cy="1394710"/>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fr-FR" sz="1350"/>
          </a:p>
        </p:txBody>
      </p:sp>
    </p:spTree>
    <p:extLst>
      <p:ext uri="{BB962C8B-B14F-4D97-AF65-F5344CB8AC3E}">
        <p14:creationId xmlns:p14="http://schemas.microsoft.com/office/powerpoint/2010/main" val="308516361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AME" val="Bracket"/>
  <p:tag name="THINKCELLSHAPEDONOTDELETE" val="pzQIS84zib0GVcIhUfh7dLQ"/>
</p:tagLst>
</file>

<file path=ppt/tags/tag2.xml><?xml version="1.0" encoding="utf-8"?>
<p:tagLst xmlns:a="http://schemas.openxmlformats.org/drawingml/2006/main" xmlns:r="http://schemas.openxmlformats.org/officeDocument/2006/relationships" xmlns:p="http://schemas.openxmlformats.org/presentationml/2006/main">
  <p:tag name="NAME" val="Bracket"/>
  <p:tag name="THINKCELLSHAPEDONOTDELETE" val="pzQIS84zib0GVcIhUfh7dLQ"/>
</p:tagLst>
</file>

<file path=ppt/tags/tag3.xml><?xml version="1.0" encoding="utf-8"?>
<p:tagLst xmlns:a="http://schemas.openxmlformats.org/drawingml/2006/main" xmlns:r="http://schemas.openxmlformats.org/officeDocument/2006/relationships" xmlns:p="http://schemas.openxmlformats.org/presentationml/2006/main">
  <p:tag name="NAME" val="Bracket"/>
  <p:tag name="THINKCELLSHAPEDONOTDELETE" val="pzQIS84zib0GVcIhUfh7dLQ"/>
</p:tagLst>
</file>

<file path=ppt/tags/tag4.xml><?xml version="1.0" encoding="utf-8"?>
<p:tagLst xmlns:a="http://schemas.openxmlformats.org/drawingml/2006/main" xmlns:r="http://schemas.openxmlformats.org/officeDocument/2006/relationships" xmlns:p="http://schemas.openxmlformats.org/presentationml/2006/main">
  <p:tag name="NAME" val="Bracket"/>
  <p:tag name="THINKCELLSHAPEDONOTDELETE" val="pzQIS84zib0GVcIhUfh7dL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lQlXImB_k.PHGsZ93iFRg"/>
</p:tagLst>
</file>

<file path=ppt/theme/_rels/theme4.xml.rels><?xml version="1.0" encoding="UTF-8" standalone="yes"?>
<Relationships xmlns="http://schemas.openxmlformats.org/package/2006/relationships"><Relationship Id="rId1" Type="http://schemas.openxmlformats.org/officeDocument/2006/relationships/image" Target="../media/image10.png"/></Relationships>
</file>

<file path=ppt/theme/theme1.xml><?xml version="1.0" encoding="utf-8"?>
<a:theme xmlns:a="http://schemas.openxmlformats.org/drawingml/2006/main" name="Default Theme">
  <a:themeElements>
    <a:clrScheme name="Custom 28">
      <a:dk1>
        <a:srgbClr val="666666"/>
      </a:dk1>
      <a:lt1>
        <a:sysClr val="window" lastClr="FFFFFF"/>
      </a:lt1>
      <a:dk2>
        <a:srgbClr val="004255"/>
      </a:dk2>
      <a:lt2>
        <a:srgbClr val="82D1F5"/>
      </a:lt2>
      <a:accent1>
        <a:srgbClr val="34B1EC"/>
      </a:accent1>
      <a:accent2>
        <a:srgbClr val="7F1C7D"/>
      </a:accent2>
      <a:accent3>
        <a:srgbClr val="007680"/>
      </a:accent3>
      <a:accent4>
        <a:srgbClr val="00A6A0"/>
      </a:accent4>
      <a:accent5>
        <a:srgbClr val="00649D"/>
      </a:accent5>
      <a:accent6>
        <a:srgbClr val="AB1A8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wht_background_2017">
  <a:themeElements>
    <a:clrScheme name="Custom 14">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432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RAFT 7_IBM_Cloud_Presentation_Fast Start_2018_Mini Main and Sessions_Arial" id="{448989E2-F453-EB48-A504-083BB1AFD7E3}" vid="{A9EE2942-96FA-7B41-8904-00DEB1B826B4}"/>
    </a:ext>
  </a:extLst>
</a:theme>
</file>

<file path=ppt/theme/theme3.xml><?xml version="1.0" encoding="utf-8"?>
<a:theme xmlns:a="http://schemas.openxmlformats.org/drawingml/2006/main" name="1_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RAFT 7_IBM_Cloud_Presentation_Fast Start_2018_Mini Main and Sessions_Arial" id="{448989E2-F453-EB48-A504-083BB1AFD7E3}" vid="{A9EE2942-96FA-7B41-8904-00DEB1B826B4}"/>
    </a:ext>
  </a:extLst>
</a:theme>
</file>

<file path=ppt/theme/theme4.xml><?xml version="1.0" encoding="utf-8"?>
<a:theme xmlns:a="http://schemas.openxmlformats.org/drawingml/2006/main" name="White">
  <a:themeElements>
    <a:clrScheme name="Custom 3">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5FEDD8"/>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Theme.thmx</Template>
  <TotalTime>31013</TotalTime>
  <Words>1737</Words>
  <Application>Microsoft Office PowerPoint</Application>
  <PresentationFormat>On-screen Show (16:9)</PresentationFormat>
  <Paragraphs>282</Paragraphs>
  <Slides>23</Slides>
  <Notes>1</Notes>
  <HiddenSlides>4</HiddenSlides>
  <MMClips>0</MMClips>
  <ScaleCrop>false</ScaleCrop>
  <HeadingPairs>
    <vt:vector size="6" baseType="variant">
      <vt:variant>
        <vt:lpstr>Fonts Used</vt:lpstr>
      </vt:variant>
      <vt:variant>
        <vt:i4>17</vt:i4>
      </vt:variant>
      <vt:variant>
        <vt:lpstr>Theme</vt:lpstr>
      </vt:variant>
      <vt:variant>
        <vt:i4>4</vt:i4>
      </vt:variant>
      <vt:variant>
        <vt:lpstr>Slide Titles</vt:lpstr>
      </vt:variant>
      <vt:variant>
        <vt:i4>23</vt:i4>
      </vt:variant>
    </vt:vector>
  </HeadingPairs>
  <TitlesOfParts>
    <vt:vector size="44" baseType="lpstr">
      <vt:lpstr>MS PGothic</vt:lpstr>
      <vt:lpstr>MS PGothic</vt:lpstr>
      <vt:lpstr>Arial</vt:lpstr>
      <vt:lpstr>Calibri</vt:lpstr>
      <vt:lpstr>Comic Sans MS</vt:lpstr>
      <vt:lpstr>Helvetica Light</vt:lpstr>
      <vt:lpstr>Helvetica Neue Light</vt:lpstr>
      <vt:lpstr>Helvetica Neue Thin</vt:lpstr>
      <vt:lpstr>IBM Plex Sans</vt:lpstr>
      <vt:lpstr>IBM Plex Sans SemiBold</vt:lpstr>
      <vt:lpstr>Lucida Console</vt:lpstr>
      <vt:lpstr>Lucida Grande</vt:lpstr>
      <vt:lpstr>Mangal</vt:lpstr>
      <vt:lpstr>Source Sans Pro</vt:lpstr>
      <vt:lpstr>STHeitiSC-Light</vt:lpstr>
      <vt:lpstr>Symbol</vt:lpstr>
      <vt:lpstr>Wingdings</vt:lpstr>
      <vt:lpstr>Default Theme</vt:lpstr>
      <vt:lpstr>wht_background_2017</vt:lpstr>
      <vt:lpstr>1_wht_background_2017</vt:lpstr>
      <vt:lpstr>White</vt:lpstr>
      <vt:lpstr>Section 5  Machine Learning in  Watson Studio  [Predictive Data Science]</vt:lpstr>
      <vt:lpstr>Workshop Agenda – Section 5</vt:lpstr>
      <vt:lpstr>PowerPoint Presentation</vt:lpstr>
      <vt:lpstr>Machine learning: Definitions &amp; Base principles</vt:lpstr>
      <vt:lpstr>Machine Learning – Overview</vt:lpstr>
      <vt:lpstr>Machine Learning general workflow process</vt:lpstr>
      <vt:lpstr>What is Machine Learning?</vt:lpstr>
      <vt:lpstr>What is Machine Learning?</vt:lpstr>
      <vt:lpstr>What is Machine Learning?</vt:lpstr>
      <vt:lpstr>What is Machine Learning?</vt:lpstr>
      <vt:lpstr>Machine Learning workflow</vt:lpstr>
      <vt:lpstr>IBM Watson Machine Learning</vt:lpstr>
      <vt:lpstr>Some basic ML techniques of Data Science</vt:lpstr>
      <vt:lpstr>Supervised Learning: Learning with a labelled training set</vt:lpstr>
      <vt:lpstr>Unsupervised learning Discovering patterns in unlabeled data</vt:lpstr>
      <vt:lpstr>Regression</vt:lpstr>
      <vt:lpstr>Clustering</vt:lpstr>
      <vt:lpstr>Classification</vt:lpstr>
      <vt:lpstr>Lab 5: Machine Learning</vt:lpstr>
      <vt:lpstr>More topics</vt:lpstr>
      <vt:lpstr>Thank You    philippe.gregoire@fr.ibm.com</vt:lpstr>
      <vt:lpstr>Notices and Disclaimers</vt:lpstr>
      <vt:lpstr>Notices and Disclaimers Con’t. </vt:lpstr>
    </vt:vector>
  </TitlesOfParts>
  <Company>Creative Concepts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Kristin McDonald</dc:creator>
  <cp:lastModifiedBy>Philippe Gregoire</cp:lastModifiedBy>
  <cp:revision>1188</cp:revision>
  <dcterms:created xsi:type="dcterms:W3CDTF">2016-05-12T21:45:31Z</dcterms:created>
  <dcterms:modified xsi:type="dcterms:W3CDTF">2018-10-12T14:06:05Z</dcterms:modified>
</cp:coreProperties>
</file>